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4.jpg" ContentType="image/jpeg"/>
  <Override PartName="/ppt/media/image6.jpg" ContentType="image/jpeg"/>
  <Override PartName="/ppt/media/image8.jpg" ContentType="image/jpeg"/>
  <Override PartName="/ppt/media/image13.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6" r:id="rId5"/>
    <p:sldId id="272" r:id="rId6"/>
    <p:sldId id="282" r:id="rId7"/>
    <p:sldId id="265" r:id="rId8"/>
    <p:sldId id="267" r:id="rId9"/>
    <p:sldId id="279" r:id="rId10"/>
    <p:sldId id="278" r:id="rId11"/>
    <p:sldId id="263" r:id="rId12"/>
    <p:sldId id="283" r:id="rId13"/>
    <p:sldId id="273" r:id="rId14"/>
    <p:sldId id="260" r:id="rId15"/>
    <p:sldId id="261" r:id="rId16"/>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2" d="100"/>
          <a:sy n="52" d="100"/>
        </p:scale>
        <p:origin x="794" y="29"/>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jpg>
</file>

<file path=ppt/media/image14.png>
</file>

<file path=ppt/media/image2.jpg>
</file>

<file path=ppt/media/image3.jpg>
</file>

<file path=ppt/media/image4.jpg>
</file>

<file path=ppt/media/image5.png>
</file>

<file path=ppt/media/image6.jp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3/19/2019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2C7ABB"/>
                </a:solidFill>
                <a:latin typeface="Arial Narrow"/>
                <a:cs typeface="Arial Narrow"/>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3/19/2019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2C7ABB"/>
                </a:solidFill>
                <a:latin typeface="Arial Narrow"/>
                <a:cs typeface="Arial Narrow"/>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3/19/2019</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2C7ABB"/>
                </a:solidFill>
                <a:latin typeface="Arial Narrow"/>
                <a:cs typeface="Arial Narrow"/>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3/19/2019</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8288000" cy="6825595"/>
          </a:xfrm>
          <a:prstGeom prst="rect">
            <a:avLst/>
          </a:prstGeom>
          <a:blipFill>
            <a:blip r:embed="rId2" cstate="print"/>
            <a:stretch>
              <a:fillRect/>
            </a:stretch>
          </a:blipFill>
        </p:spPr>
        <p:txBody>
          <a:bodyPr wrap="square" lIns="0" tIns="0" rIns="0" bIns="0" rtlCol="0"/>
          <a:lstStyle/>
          <a:p>
            <a:endParaRPr/>
          </a:p>
        </p:txBody>
      </p:sp>
      <p:sp>
        <p:nvSpPr>
          <p:cNvPr id="17" name="bk object 17"/>
          <p:cNvSpPr/>
          <p:nvPr/>
        </p:nvSpPr>
        <p:spPr>
          <a:xfrm>
            <a:off x="0" y="4831200"/>
            <a:ext cx="18288000" cy="5455920"/>
          </a:xfrm>
          <a:custGeom>
            <a:avLst/>
            <a:gdLst/>
            <a:ahLst/>
            <a:cxnLst/>
            <a:rect l="l" t="t" r="r" b="b"/>
            <a:pathLst>
              <a:path w="18288000" h="5455920">
                <a:moveTo>
                  <a:pt x="0" y="5455799"/>
                </a:moveTo>
                <a:lnTo>
                  <a:pt x="0" y="0"/>
                </a:lnTo>
                <a:lnTo>
                  <a:pt x="18288001" y="0"/>
                </a:lnTo>
                <a:lnTo>
                  <a:pt x="18288001" y="5455799"/>
                </a:lnTo>
                <a:lnTo>
                  <a:pt x="0" y="5455799"/>
                </a:lnTo>
                <a:close/>
              </a:path>
            </a:pathLst>
          </a:custGeom>
          <a:solidFill>
            <a:srgbClr val="FFFFFF"/>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3/19/2019</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700492" y="2404056"/>
            <a:ext cx="12887014" cy="665480"/>
          </a:xfrm>
          <a:prstGeom prst="rect">
            <a:avLst/>
          </a:prstGeom>
        </p:spPr>
        <p:txBody>
          <a:bodyPr wrap="square" lIns="0" tIns="0" rIns="0" bIns="0">
            <a:spAutoFit/>
          </a:bodyPr>
          <a:lstStyle>
            <a:lvl1pPr>
              <a:defRPr sz="4200" b="0" i="0">
                <a:solidFill>
                  <a:srgbClr val="2C7ABB"/>
                </a:solidFill>
                <a:latin typeface="Arial Narrow"/>
                <a:cs typeface="Arial Narrow"/>
              </a:defRPr>
            </a:lvl1pPr>
          </a:lstStyle>
          <a:p>
            <a:endParaRPr/>
          </a:p>
        </p:txBody>
      </p:sp>
      <p:sp>
        <p:nvSpPr>
          <p:cNvPr id="3" name="Holder 3"/>
          <p:cNvSpPr>
            <a:spLocks noGrp="1"/>
          </p:cNvSpPr>
          <p:nvPr>
            <p:ph type="body" idx="1"/>
          </p:nvPr>
        </p:nvSpPr>
        <p:spPr>
          <a:xfrm>
            <a:off x="1016000" y="3465418"/>
            <a:ext cx="16256000" cy="50546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3/19/2019</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ublic.tableau.com/profile/kevin.menz#!/vizhome/AmesIowaXGBoostModel/XGBoost?publish=yes"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godofprogramming/ameshousing" TargetMode="External"/><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hyperlink" Target="https://github.com/emilyrcoffield/RutgersFinalProject"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012725" y="5684862"/>
            <a:ext cx="4262755" cy="391160"/>
          </a:xfrm>
          <a:prstGeom prst="rect">
            <a:avLst/>
          </a:prstGeom>
        </p:spPr>
        <p:txBody>
          <a:bodyPr vert="horz" wrap="square" lIns="0" tIns="12700" rIns="0" bIns="0" rtlCol="0">
            <a:spAutoFit/>
          </a:bodyPr>
          <a:lstStyle/>
          <a:p>
            <a:pPr marL="12700" algn="ctr">
              <a:lnSpc>
                <a:spcPct val="100000"/>
              </a:lnSpc>
              <a:spcBef>
                <a:spcPts val="100"/>
              </a:spcBef>
              <a:tabLst>
                <a:tab pos="1403350" algn="l"/>
                <a:tab pos="2362835" algn="l"/>
                <a:tab pos="3746500" algn="l"/>
              </a:tabLst>
            </a:pPr>
            <a:r>
              <a:rPr lang="en-US" sz="2400" spc="-5" dirty="0">
                <a:solidFill>
                  <a:srgbClr val="2C7ABB"/>
                </a:solidFill>
                <a:latin typeface="Arial Narrow"/>
                <a:cs typeface="Arial Narrow"/>
              </a:rPr>
              <a:t>Final Project: March 21, 2019</a:t>
            </a:r>
            <a:endParaRPr sz="2400" dirty="0">
              <a:latin typeface="Arial Narrow"/>
              <a:cs typeface="Arial Narrow"/>
            </a:endParaRPr>
          </a:p>
        </p:txBody>
      </p:sp>
      <p:sp>
        <p:nvSpPr>
          <p:cNvPr id="3" name="object 3"/>
          <p:cNvSpPr txBox="1"/>
          <p:nvPr/>
        </p:nvSpPr>
        <p:spPr>
          <a:xfrm>
            <a:off x="3922555" y="6356125"/>
            <a:ext cx="10443210" cy="3195747"/>
          </a:xfrm>
          <a:prstGeom prst="rect">
            <a:avLst/>
          </a:prstGeom>
        </p:spPr>
        <p:txBody>
          <a:bodyPr vert="horz" wrap="square" lIns="0" tIns="114300" rIns="0" bIns="0" rtlCol="0">
            <a:spAutoFit/>
          </a:bodyPr>
          <a:lstStyle/>
          <a:p>
            <a:pPr marL="12700" marR="5080" indent="-266065" algn="ctr">
              <a:lnSpc>
                <a:spcPts val="9000"/>
              </a:lnSpc>
              <a:spcBef>
                <a:spcPts val="900"/>
              </a:spcBef>
            </a:pPr>
            <a:r>
              <a:rPr lang="en-US" sz="8000" b="1" spc="-290" dirty="0">
                <a:solidFill>
                  <a:srgbClr val="2C7ABB"/>
                </a:solidFill>
                <a:latin typeface="Tahoma"/>
                <a:cs typeface="Tahoma"/>
              </a:rPr>
              <a:t>Ames, Iowa Housing</a:t>
            </a:r>
          </a:p>
          <a:p>
            <a:pPr marL="12700" marR="5080" indent="-266065" algn="ctr">
              <a:lnSpc>
                <a:spcPts val="9000"/>
              </a:lnSpc>
              <a:spcBef>
                <a:spcPts val="900"/>
              </a:spcBef>
            </a:pPr>
            <a:r>
              <a:rPr lang="en-US" sz="6600" b="1" spc="-290" dirty="0">
                <a:solidFill>
                  <a:srgbClr val="2C7ABB"/>
                </a:solidFill>
                <a:latin typeface="Tahoma"/>
                <a:cs typeface="Tahoma"/>
              </a:rPr>
              <a:t>Machine Learning</a:t>
            </a:r>
            <a:endParaRPr sz="6600" dirty="0">
              <a:latin typeface="Tahoma"/>
              <a:cs typeface="Tahoma"/>
            </a:endParaRPr>
          </a:p>
          <a:p>
            <a:pPr algn="ctr">
              <a:lnSpc>
                <a:spcPct val="100000"/>
              </a:lnSpc>
              <a:spcBef>
                <a:spcPts val="2565"/>
              </a:spcBef>
            </a:pPr>
            <a:r>
              <a:rPr sz="2100" spc="50" dirty="0">
                <a:solidFill>
                  <a:srgbClr val="2C7ABB"/>
                </a:solidFill>
                <a:latin typeface="Arial Narrow"/>
                <a:cs typeface="Arial Narrow"/>
              </a:rPr>
              <a:t>Presented </a:t>
            </a:r>
            <a:r>
              <a:rPr sz="2100" spc="45" dirty="0">
                <a:solidFill>
                  <a:srgbClr val="2C7ABB"/>
                </a:solidFill>
                <a:latin typeface="Arial Narrow"/>
                <a:cs typeface="Arial Narrow"/>
              </a:rPr>
              <a:t>by </a:t>
            </a:r>
            <a:r>
              <a:rPr lang="en-US" sz="2100" spc="40" dirty="0">
                <a:solidFill>
                  <a:srgbClr val="2C7ABB"/>
                </a:solidFill>
                <a:latin typeface="Arial Narrow"/>
                <a:cs typeface="Arial Narrow"/>
              </a:rPr>
              <a:t>Lauren Gama, </a:t>
            </a:r>
            <a:r>
              <a:rPr lang="en-US" sz="2100" spc="40" dirty="0" err="1">
                <a:solidFill>
                  <a:srgbClr val="2C7ABB"/>
                </a:solidFill>
                <a:latin typeface="Arial Narrow"/>
                <a:cs typeface="Arial Narrow"/>
              </a:rPr>
              <a:t>Myke</a:t>
            </a:r>
            <a:r>
              <a:rPr lang="en-US" sz="2100" spc="40" dirty="0">
                <a:solidFill>
                  <a:srgbClr val="2C7ABB"/>
                </a:solidFill>
                <a:latin typeface="Arial Narrow"/>
                <a:cs typeface="Arial Narrow"/>
              </a:rPr>
              <a:t> London, Kevin </a:t>
            </a:r>
            <a:r>
              <a:rPr lang="en-US" sz="2100" spc="40" dirty="0" err="1">
                <a:solidFill>
                  <a:srgbClr val="2C7ABB"/>
                </a:solidFill>
                <a:latin typeface="Arial Narrow"/>
                <a:cs typeface="Arial Narrow"/>
              </a:rPr>
              <a:t>Menz</a:t>
            </a:r>
            <a:r>
              <a:rPr lang="en-US" sz="2100" spc="40" dirty="0">
                <a:solidFill>
                  <a:srgbClr val="2C7ABB"/>
                </a:solidFill>
                <a:latin typeface="Arial Narrow"/>
                <a:cs typeface="Arial Narrow"/>
              </a:rPr>
              <a:t>, Tom </a:t>
            </a:r>
            <a:r>
              <a:rPr lang="en-US" sz="2100" spc="40" dirty="0" err="1">
                <a:solidFill>
                  <a:srgbClr val="2C7ABB"/>
                </a:solidFill>
                <a:latin typeface="Arial Narrow"/>
                <a:cs typeface="Arial Narrow"/>
              </a:rPr>
              <a:t>Shaheen</a:t>
            </a:r>
            <a:r>
              <a:rPr lang="en-US" sz="2100" spc="40" dirty="0">
                <a:solidFill>
                  <a:srgbClr val="2C7ABB"/>
                </a:solidFill>
                <a:latin typeface="Arial Narrow"/>
                <a:cs typeface="Arial Narrow"/>
              </a:rPr>
              <a:t>, Emily Coffield</a:t>
            </a:r>
            <a:endParaRPr sz="2100" dirty="0">
              <a:latin typeface="Arial Narrow"/>
              <a:cs typeface="Arial Narrow"/>
            </a:endParaRPr>
          </a:p>
        </p:txBody>
      </p:sp>
      <p:sp>
        <p:nvSpPr>
          <p:cNvPr id="4" name="object 4"/>
          <p:cNvSpPr/>
          <p:nvPr/>
        </p:nvSpPr>
        <p:spPr>
          <a:xfrm>
            <a:off x="8520069" y="1026969"/>
            <a:ext cx="1247775" cy="591185"/>
          </a:xfrm>
          <a:custGeom>
            <a:avLst/>
            <a:gdLst/>
            <a:ahLst/>
            <a:cxnLst/>
            <a:rect l="l" t="t" r="r" b="b"/>
            <a:pathLst>
              <a:path w="1247775" h="591185">
                <a:moveTo>
                  <a:pt x="292553" y="591058"/>
                </a:moveTo>
                <a:lnTo>
                  <a:pt x="245139" y="587121"/>
                </a:lnTo>
                <a:lnTo>
                  <a:pt x="200165" y="575865"/>
                </a:lnTo>
                <a:lnTo>
                  <a:pt x="158230" y="557896"/>
                </a:lnTo>
                <a:lnTo>
                  <a:pt x="119932" y="533819"/>
                </a:lnTo>
                <a:lnTo>
                  <a:pt x="85868" y="504242"/>
                </a:lnTo>
                <a:lnTo>
                  <a:pt x="56637" y="469769"/>
                </a:lnTo>
                <a:lnTo>
                  <a:pt x="32837" y="431007"/>
                </a:lnTo>
                <a:lnTo>
                  <a:pt x="15065" y="388562"/>
                </a:lnTo>
                <a:lnTo>
                  <a:pt x="3920" y="343040"/>
                </a:lnTo>
                <a:lnTo>
                  <a:pt x="0" y="295047"/>
                </a:lnTo>
                <a:lnTo>
                  <a:pt x="3920" y="247160"/>
                </a:lnTo>
                <a:lnTo>
                  <a:pt x="15065" y="201725"/>
                </a:lnTo>
                <a:lnTo>
                  <a:pt x="32837" y="159355"/>
                </a:lnTo>
                <a:lnTo>
                  <a:pt x="56637" y="120663"/>
                </a:lnTo>
                <a:lnTo>
                  <a:pt x="85868" y="86259"/>
                </a:lnTo>
                <a:lnTo>
                  <a:pt x="119932" y="56757"/>
                </a:lnTo>
                <a:lnTo>
                  <a:pt x="158230" y="32768"/>
                </a:lnTo>
                <a:lnTo>
                  <a:pt x="200165" y="14904"/>
                </a:lnTo>
                <a:lnTo>
                  <a:pt x="245139" y="3777"/>
                </a:lnTo>
                <a:lnTo>
                  <a:pt x="292553" y="0"/>
                </a:lnTo>
                <a:lnTo>
                  <a:pt x="345433" y="4750"/>
                </a:lnTo>
                <a:lnTo>
                  <a:pt x="395148" y="18660"/>
                </a:lnTo>
                <a:lnTo>
                  <a:pt x="440860" y="40859"/>
                </a:lnTo>
                <a:lnTo>
                  <a:pt x="481733" y="70478"/>
                </a:lnTo>
                <a:lnTo>
                  <a:pt x="516930" y="106645"/>
                </a:lnTo>
                <a:lnTo>
                  <a:pt x="545614" y="148492"/>
                </a:lnTo>
                <a:lnTo>
                  <a:pt x="1133902" y="148492"/>
                </a:lnTo>
                <a:lnTo>
                  <a:pt x="1200207" y="215531"/>
                </a:lnTo>
                <a:lnTo>
                  <a:pt x="164456" y="215531"/>
                </a:lnTo>
                <a:lnTo>
                  <a:pt x="134096" y="221590"/>
                </a:lnTo>
                <a:lnTo>
                  <a:pt x="109401" y="238384"/>
                </a:lnTo>
                <a:lnTo>
                  <a:pt x="92872" y="263390"/>
                </a:lnTo>
                <a:lnTo>
                  <a:pt x="87007" y="294085"/>
                </a:lnTo>
                <a:lnTo>
                  <a:pt x="92872" y="324453"/>
                </a:lnTo>
                <a:lnTo>
                  <a:pt x="109401" y="349358"/>
                </a:lnTo>
                <a:lnTo>
                  <a:pt x="134096" y="366275"/>
                </a:lnTo>
                <a:lnTo>
                  <a:pt x="164456" y="372676"/>
                </a:lnTo>
                <a:lnTo>
                  <a:pt x="733298" y="372676"/>
                </a:lnTo>
                <a:lnTo>
                  <a:pt x="663516" y="442578"/>
                </a:lnTo>
                <a:lnTo>
                  <a:pt x="545190" y="442578"/>
                </a:lnTo>
                <a:lnTo>
                  <a:pt x="516486" y="484312"/>
                </a:lnTo>
                <a:lnTo>
                  <a:pt x="481313" y="520392"/>
                </a:lnTo>
                <a:lnTo>
                  <a:pt x="440503" y="549960"/>
                </a:lnTo>
                <a:lnTo>
                  <a:pt x="394886" y="572164"/>
                </a:lnTo>
                <a:lnTo>
                  <a:pt x="345292" y="586148"/>
                </a:lnTo>
                <a:lnTo>
                  <a:pt x="292553" y="591058"/>
                </a:lnTo>
                <a:close/>
              </a:path>
              <a:path w="1247775" h="591185">
                <a:moveTo>
                  <a:pt x="733298" y="372676"/>
                </a:moveTo>
                <a:lnTo>
                  <a:pt x="164456" y="372676"/>
                </a:lnTo>
                <a:lnTo>
                  <a:pt x="194424" y="366270"/>
                </a:lnTo>
                <a:lnTo>
                  <a:pt x="218989" y="349354"/>
                </a:lnTo>
                <a:lnTo>
                  <a:pt x="235653" y="324451"/>
                </a:lnTo>
                <a:lnTo>
                  <a:pt x="241918" y="294085"/>
                </a:lnTo>
                <a:lnTo>
                  <a:pt x="235646" y="263387"/>
                </a:lnTo>
                <a:lnTo>
                  <a:pt x="218979" y="238375"/>
                </a:lnTo>
                <a:lnTo>
                  <a:pt x="194417" y="221579"/>
                </a:lnTo>
                <a:lnTo>
                  <a:pt x="164456" y="215531"/>
                </a:lnTo>
                <a:lnTo>
                  <a:pt x="1200207" y="215531"/>
                </a:lnTo>
                <a:lnTo>
                  <a:pt x="1234336" y="250038"/>
                </a:lnTo>
                <a:lnTo>
                  <a:pt x="1244478" y="262976"/>
                </a:lnTo>
                <a:lnTo>
                  <a:pt x="1247776" y="274904"/>
                </a:lnTo>
                <a:lnTo>
                  <a:pt x="1244357" y="286849"/>
                </a:lnTo>
                <a:lnTo>
                  <a:pt x="1234348" y="299836"/>
                </a:lnTo>
                <a:lnTo>
                  <a:pt x="1185578" y="348683"/>
                </a:lnTo>
                <a:lnTo>
                  <a:pt x="757249" y="348683"/>
                </a:lnTo>
                <a:lnTo>
                  <a:pt x="733298" y="372676"/>
                </a:lnTo>
                <a:close/>
              </a:path>
              <a:path w="1247775" h="591185">
                <a:moveTo>
                  <a:pt x="828959" y="420560"/>
                </a:moveTo>
                <a:lnTo>
                  <a:pt x="757249" y="348683"/>
                </a:lnTo>
                <a:lnTo>
                  <a:pt x="1185578" y="348683"/>
                </a:lnTo>
                <a:lnTo>
                  <a:pt x="1183656" y="350609"/>
                </a:lnTo>
                <a:lnTo>
                  <a:pt x="1040245" y="350609"/>
                </a:lnTo>
                <a:lnTo>
                  <a:pt x="1039283" y="351571"/>
                </a:lnTo>
                <a:lnTo>
                  <a:pt x="897799" y="351571"/>
                </a:lnTo>
                <a:lnTo>
                  <a:pt x="828959" y="420560"/>
                </a:lnTo>
                <a:close/>
              </a:path>
              <a:path w="1247775" h="591185">
                <a:moveTo>
                  <a:pt x="1111954" y="422423"/>
                </a:moveTo>
                <a:lnTo>
                  <a:pt x="1040245" y="350609"/>
                </a:lnTo>
                <a:lnTo>
                  <a:pt x="1183656" y="350609"/>
                </a:lnTo>
                <a:lnTo>
                  <a:pt x="1111954" y="422423"/>
                </a:lnTo>
                <a:close/>
              </a:path>
              <a:path w="1247775" h="591185">
                <a:moveTo>
                  <a:pt x="968535" y="422423"/>
                </a:moveTo>
                <a:lnTo>
                  <a:pt x="897799" y="351571"/>
                </a:lnTo>
                <a:lnTo>
                  <a:pt x="1039283" y="351571"/>
                </a:lnTo>
                <a:lnTo>
                  <a:pt x="968535" y="422423"/>
                </a:lnTo>
                <a:close/>
              </a:path>
            </a:pathLst>
          </a:custGeom>
          <a:solidFill>
            <a:srgbClr val="FFFFFF"/>
          </a:solidFill>
        </p:spPr>
        <p:txBody>
          <a:bodyPr wrap="square" lIns="0" tIns="0" rIns="0" bIns="0" rtlCol="0"/>
          <a:lstStyle/>
          <a:p>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9C6203-3CA4-4228-AD5F-94641D0850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64" y="1104900"/>
            <a:ext cx="18288000" cy="10285443"/>
          </a:xfrm>
          <a:prstGeom prst="rect">
            <a:avLst/>
          </a:prstGeom>
        </p:spPr>
      </p:pic>
      <p:sp>
        <p:nvSpPr>
          <p:cNvPr id="8" name="Title 20">
            <a:extLst>
              <a:ext uri="{FF2B5EF4-FFF2-40B4-BE49-F238E27FC236}">
                <a16:creationId xmlns:a16="http://schemas.microsoft.com/office/drawing/2014/main" id="{DAA37DF5-9759-43B2-A43C-A20CD8C800E7}"/>
              </a:ext>
            </a:extLst>
          </p:cNvPr>
          <p:cNvSpPr>
            <a:spLocks noGrp="1"/>
          </p:cNvSpPr>
          <p:nvPr>
            <p:ph type="title"/>
          </p:nvPr>
        </p:nvSpPr>
        <p:spPr>
          <a:xfrm>
            <a:off x="0" y="236269"/>
            <a:ext cx="18302748" cy="665480"/>
          </a:xfrm>
        </p:spPr>
        <p:txBody>
          <a:bodyPr/>
          <a:lstStyle/>
          <a:p>
            <a:pPr algn="ctr"/>
            <a:r>
              <a:rPr lang="en-US" b="1" dirty="0"/>
              <a:t>ii. Seaborn Library</a:t>
            </a:r>
          </a:p>
        </p:txBody>
      </p:sp>
    </p:spTree>
    <p:extLst>
      <p:ext uri="{BB962C8B-B14F-4D97-AF65-F5344CB8AC3E}">
        <p14:creationId xmlns:p14="http://schemas.microsoft.com/office/powerpoint/2010/main" val="684067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9313147"/>
            <a:ext cx="18288000" cy="974090"/>
          </a:xfrm>
          <a:custGeom>
            <a:avLst/>
            <a:gdLst/>
            <a:ahLst/>
            <a:cxnLst/>
            <a:rect l="l" t="t" r="r" b="b"/>
            <a:pathLst>
              <a:path w="18288000" h="974090">
                <a:moveTo>
                  <a:pt x="0" y="973851"/>
                </a:moveTo>
                <a:lnTo>
                  <a:pt x="0" y="0"/>
                </a:lnTo>
                <a:lnTo>
                  <a:pt x="18288001" y="0"/>
                </a:lnTo>
                <a:lnTo>
                  <a:pt x="18288001" y="973851"/>
                </a:lnTo>
                <a:lnTo>
                  <a:pt x="0" y="973851"/>
                </a:lnTo>
                <a:close/>
              </a:path>
            </a:pathLst>
          </a:custGeom>
          <a:solidFill>
            <a:srgbClr val="2C7ABB"/>
          </a:solidFill>
        </p:spPr>
        <p:txBody>
          <a:bodyPr wrap="square" lIns="0" tIns="0" rIns="0" bIns="0" rtlCol="0"/>
          <a:lstStyle/>
          <a:p>
            <a:endParaRPr/>
          </a:p>
        </p:txBody>
      </p:sp>
      <p:sp>
        <p:nvSpPr>
          <p:cNvPr id="6" name="object 6"/>
          <p:cNvSpPr txBox="1"/>
          <p:nvPr/>
        </p:nvSpPr>
        <p:spPr>
          <a:xfrm>
            <a:off x="1795308" y="240958"/>
            <a:ext cx="778220" cy="781624"/>
          </a:xfrm>
          <a:prstGeom prst="rect">
            <a:avLst/>
          </a:prstGeom>
          <a:solidFill>
            <a:srgbClr val="2C7ABB"/>
          </a:solidFill>
        </p:spPr>
        <p:txBody>
          <a:bodyPr vert="horz" wrap="square" lIns="0" tIns="347345" rIns="0" bIns="0" rtlCol="0">
            <a:spAutoFit/>
          </a:bodyPr>
          <a:lstStyle/>
          <a:p>
            <a:pPr marL="339090">
              <a:lnSpc>
                <a:spcPct val="100000"/>
              </a:lnSpc>
              <a:spcBef>
                <a:spcPts val="2735"/>
              </a:spcBef>
            </a:pPr>
            <a:endParaRPr sz="2800" dirty="0">
              <a:latin typeface="Tahoma"/>
              <a:cs typeface="Tahoma"/>
            </a:endParaRPr>
          </a:p>
        </p:txBody>
      </p:sp>
      <p:sp>
        <p:nvSpPr>
          <p:cNvPr id="2" name="Right Triangle 1">
            <a:extLst>
              <a:ext uri="{FF2B5EF4-FFF2-40B4-BE49-F238E27FC236}">
                <a16:creationId xmlns:a16="http://schemas.microsoft.com/office/drawing/2014/main" id="{2300577A-13CE-430C-944F-2E133701A2EB}"/>
              </a:ext>
            </a:extLst>
          </p:cNvPr>
          <p:cNvSpPr/>
          <p:nvPr/>
        </p:nvSpPr>
        <p:spPr>
          <a:xfrm>
            <a:off x="0" y="2269802"/>
            <a:ext cx="4343400" cy="7043345"/>
          </a:xfrm>
          <a:prstGeom prst="rtTriangl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74B4D804-7E83-46CF-AFE8-2830B2F30F2F}"/>
              </a:ext>
            </a:extLst>
          </p:cNvPr>
          <p:cNvSpPr/>
          <p:nvPr/>
        </p:nvSpPr>
        <p:spPr>
          <a:xfrm rot="10800000">
            <a:off x="12265985" y="-2738"/>
            <a:ext cx="6022015" cy="4876800"/>
          </a:xfrm>
          <a:prstGeom prst="rtTriangle">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78855B16-0343-407F-A120-0A0A7889EDA3}"/>
              </a:ext>
            </a:extLst>
          </p:cNvPr>
          <p:cNvSpPr>
            <a:spLocks noGrp="1"/>
          </p:cNvSpPr>
          <p:nvPr>
            <p:ph type="title"/>
          </p:nvPr>
        </p:nvSpPr>
        <p:spPr>
          <a:xfrm>
            <a:off x="3048000" y="299030"/>
            <a:ext cx="6248400" cy="646331"/>
          </a:xfrm>
        </p:spPr>
        <p:txBody>
          <a:bodyPr/>
          <a:lstStyle/>
          <a:p>
            <a:r>
              <a:rPr lang="en-US" dirty="0"/>
              <a:t>ii. Neural Network Model</a:t>
            </a:r>
          </a:p>
        </p:txBody>
      </p:sp>
      <p:sp>
        <p:nvSpPr>
          <p:cNvPr id="13" name="Rectangle 12">
            <a:extLst>
              <a:ext uri="{FF2B5EF4-FFF2-40B4-BE49-F238E27FC236}">
                <a16:creationId xmlns:a16="http://schemas.microsoft.com/office/drawing/2014/main" id="{8788F95F-2355-4C33-A32D-D3259E93E1AD}"/>
              </a:ext>
            </a:extLst>
          </p:cNvPr>
          <p:cNvSpPr/>
          <p:nvPr/>
        </p:nvSpPr>
        <p:spPr>
          <a:xfrm>
            <a:off x="4343400" y="8208706"/>
            <a:ext cx="9204960" cy="400110"/>
          </a:xfrm>
          <a:prstGeom prst="rect">
            <a:avLst/>
          </a:prstGeom>
        </p:spPr>
        <p:txBody>
          <a:bodyPr wrap="square">
            <a:spAutoFit/>
          </a:bodyPr>
          <a:lstStyle/>
          <a:p>
            <a:pPr algn="ctr"/>
            <a:r>
              <a:rPr lang="en-US" sz="2000" dirty="0">
                <a:latin typeface="Arial Narrow" panose="020B0606020202030204" pitchFamily="34" charset="0"/>
              </a:rPr>
              <a:t>Image of Neural Network model using </a:t>
            </a:r>
            <a:r>
              <a:rPr lang="en-US" sz="2000" dirty="0" err="1">
                <a:latin typeface="Arial Narrow" panose="020B0606020202030204" pitchFamily="34" charset="0"/>
              </a:rPr>
              <a:t>Keras</a:t>
            </a:r>
            <a:r>
              <a:rPr lang="en-US" sz="2000" dirty="0">
                <a:latin typeface="Arial Narrow" panose="020B0606020202030204" pitchFamily="34" charset="0"/>
              </a:rPr>
              <a:t> for Regression.</a:t>
            </a:r>
          </a:p>
        </p:txBody>
      </p:sp>
      <p:pic>
        <p:nvPicPr>
          <p:cNvPr id="15" name="Picture 14">
            <a:extLst>
              <a:ext uri="{FF2B5EF4-FFF2-40B4-BE49-F238E27FC236}">
                <a16:creationId xmlns:a16="http://schemas.microsoft.com/office/drawing/2014/main" id="{E2563A0D-DC2D-4B7D-A980-61A9849882B1}"/>
              </a:ext>
            </a:extLst>
          </p:cNvPr>
          <p:cNvPicPr>
            <a:picLocks noChangeAspect="1"/>
          </p:cNvPicPr>
          <p:nvPr/>
        </p:nvPicPr>
        <p:blipFill rotWithShape="1">
          <a:blip r:embed="rId2">
            <a:extLst>
              <a:ext uri="{28A0092B-C50C-407E-A947-70E740481C1C}">
                <a14:useLocalDpi xmlns:a14="http://schemas.microsoft.com/office/drawing/2010/main" val="0"/>
              </a:ext>
            </a:extLst>
          </a:blip>
          <a:srcRect l="552" t="9208" r="4053" b="-1316"/>
          <a:stretch/>
        </p:blipFill>
        <p:spPr>
          <a:xfrm>
            <a:off x="3581400" y="1693281"/>
            <a:ext cx="9966960" cy="6400800"/>
          </a:xfrm>
          <a:prstGeom prst="rect">
            <a:avLst/>
          </a:prstGeom>
        </p:spPr>
      </p:pic>
      <p:sp>
        <p:nvSpPr>
          <p:cNvPr id="4" name="Oval 3">
            <a:extLst>
              <a:ext uri="{FF2B5EF4-FFF2-40B4-BE49-F238E27FC236}">
                <a16:creationId xmlns:a16="http://schemas.microsoft.com/office/drawing/2014/main" id="{C897179C-F378-4D0C-83DE-5A8702A4E151}"/>
              </a:ext>
            </a:extLst>
          </p:cNvPr>
          <p:cNvSpPr/>
          <p:nvPr/>
        </p:nvSpPr>
        <p:spPr>
          <a:xfrm>
            <a:off x="12801600" y="3969404"/>
            <a:ext cx="3200400" cy="3124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Arial Narrow" panose="020B0606020202030204" pitchFamily="34" charset="0"/>
              </a:rPr>
              <a:t>R2 value for this graph is </a:t>
            </a:r>
            <a:r>
              <a:rPr lang="en-US" sz="3200" b="1" dirty="0">
                <a:latin typeface="Arial Narrow" panose="020B0606020202030204" pitchFamily="34" charset="0"/>
              </a:rPr>
              <a:t>0</a:t>
            </a:r>
            <a:r>
              <a:rPr lang="en-US" sz="3200" dirty="0">
                <a:latin typeface="Arial Narrow" panose="020B0606020202030204" pitchFamily="34" charset="0"/>
              </a:rPr>
              <a:t>.</a:t>
            </a:r>
            <a:r>
              <a:rPr lang="en-US" sz="3200" b="1" dirty="0">
                <a:latin typeface="Arial Narrow" panose="020B0606020202030204" pitchFamily="34" charset="0"/>
              </a:rPr>
              <a:t>845942</a:t>
            </a:r>
            <a:endParaRPr lang="en-US" sz="3200" b="1" dirty="0"/>
          </a:p>
        </p:txBody>
      </p:sp>
    </p:spTree>
    <p:extLst>
      <p:ext uri="{BB962C8B-B14F-4D97-AF65-F5344CB8AC3E}">
        <p14:creationId xmlns:p14="http://schemas.microsoft.com/office/powerpoint/2010/main" val="17384888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9313147"/>
            <a:ext cx="18288000" cy="974090"/>
          </a:xfrm>
          <a:custGeom>
            <a:avLst/>
            <a:gdLst/>
            <a:ahLst/>
            <a:cxnLst/>
            <a:rect l="l" t="t" r="r" b="b"/>
            <a:pathLst>
              <a:path w="18288000" h="974090">
                <a:moveTo>
                  <a:pt x="0" y="973851"/>
                </a:moveTo>
                <a:lnTo>
                  <a:pt x="0" y="0"/>
                </a:lnTo>
                <a:lnTo>
                  <a:pt x="18288001" y="0"/>
                </a:lnTo>
                <a:lnTo>
                  <a:pt x="18288001" y="973851"/>
                </a:lnTo>
                <a:lnTo>
                  <a:pt x="0" y="973851"/>
                </a:lnTo>
                <a:close/>
              </a:path>
            </a:pathLst>
          </a:custGeom>
          <a:solidFill>
            <a:srgbClr val="2C7ABB"/>
          </a:solidFill>
        </p:spPr>
        <p:txBody>
          <a:bodyPr wrap="square" lIns="0" tIns="0" rIns="0" bIns="0" rtlCol="0"/>
          <a:lstStyle/>
          <a:p>
            <a:endParaRPr/>
          </a:p>
        </p:txBody>
      </p:sp>
      <p:sp>
        <p:nvSpPr>
          <p:cNvPr id="5" name="object 5"/>
          <p:cNvSpPr txBox="1">
            <a:spLocks noGrp="1"/>
          </p:cNvSpPr>
          <p:nvPr>
            <p:ph type="title"/>
          </p:nvPr>
        </p:nvSpPr>
        <p:spPr>
          <a:xfrm>
            <a:off x="1725133" y="913419"/>
            <a:ext cx="12887014" cy="659155"/>
          </a:xfrm>
          <a:prstGeom prst="rect">
            <a:avLst/>
          </a:prstGeom>
        </p:spPr>
        <p:txBody>
          <a:bodyPr vert="horz" wrap="square" lIns="0" tIns="12700" rIns="0" bIns="0" rtlCol="0">
            <a:spAutoFit/>
          </a:bodyPr>
          <a:lstStyle/>
          <a:p>
            <a:pPr marL="6915784">
              <a:lnSpc>
                <a:spcPct val="100000"/>
              </a:lnSpc>
              <a:spcBef>
                <a:spcPts val="100"/>
              </a:spcBef>
              <a:tabLst>
                <a:tab pos="11417300" algn="l"/>
              </a:tabLst>
            </a:pPr>
            <a:r>
              <a:rPr lang="en-US" spc="-95" dirty="0"/>
              <a:t>Section III</a:t>
            </a:r>
            <a:endParaRPr spc="-270" dirty="0"/>
          </a:p>
        </p:txBody>
      </p:sp>
      <p:pic>
        <p:nvPicPr>
          <p:cNvPr id="9" name="Picture 8">
            <a:extLst>
              <a:ext uri="{FF2B5EF4-FFF2-40B4-BE49-F238E27FC236}">
                <a16:creationId xmlns:a16="http://schemas.microsoft.com/office/drawing/2014/main" id="{06236794-1CD5-4F0B-BADA-FDD5E2B0BF02}"/>
              </a:ext>
            </a:extLst>
          </p:cNvPr>
          <p:cNvPicPr>
            <a:picLocks noChangeAspect="1"/>
          </p:cNvPicPr>
          <p:nvPr/>
        </p:nvPicPr>
        <p:blipFill rotWithShape="1">
          <a:blip r:embed="rId2">
            <a:extLst>
              <a:ext uri="{28A0092B-C50C-407E-A947-70E740481C1C}">
                <a14:useLocalDpi xmlns:a14="http://schemas.microsoft.com/office/drawing/2010/main" val="0"/>
              </a:ext>
            </a:extLst>
          </a:blip>
          <a:srcRect l="31638" t="-11241" r="16821" b="9014"/>
          <a:stretch/>
        </p:blipFill>
        <p:spPr>
          <a:xfrm>
            <a:off x="0" y="-1188720"/>
            <a:ext cx="7955280" cy="10515600"/>
          </a:xfrm>
          <a:prstGeom prst="rect">
            <a:avLst/>
          </a:prstGeom>
        </p:spPr>
      </p:pic>
      <p:sp>
        <p:nvSpPr>
          <p:cNvPr id="10" name="object 5">
            <a:extLst>
              <a:ext uri="{FF2B5EF4-FFF2-40B4-BE49-F238E27FC236}">
                <a16:creationId xmlns:a16="http://schemas.microsoft.com/office/drawing/2014/main" id="{0F16ACDC-16D4-40B9-90C7-2BB99705069F}"/>
              </a:ext>
            </a:extLst>
          </p:cNvPr>
          <p:cNvSpPr txBox="1"/>
          <p:nvPr/>
        </p:nvSpPr>
        <p:spPr>
          <a:xfrm>
            <a:off x="8610600" y="2081950"/>
            <a:ext cx="7572375" cy="864980"/>
          </a:xfrm>
          <a:prstGeom prst="rect">
            <a:avLst/>
          </a:prstGeom>
          <a:solidFill>
            <a:schemeClr val="bg1"/>
          </a:solidFill>
        </p:spPr>
        <p:txBody>
          <a:bodyPr vert="horz" wrap="square" lIns="0" tIns="247015" rIns="0" bIns="0" rtlCol="0">
            <a:spAutoFit/>
          </a:bodyPr>
          <a:lstStyle/>
          <a:p>
            <a:pPr marL="309245">
              <a:lnSpc>
                <a:spcPct val="100000"/>
              </a:lnSpc>
              <a:spcBef>
                <a:spcPts val="1945"/>
              </a:spcBef>
            </a:pPr>
            <a:r>
              <a:rPr lang="en-US" sz="4000" b="1" spc="-170" dirty="0">
                <a:solidFill>
                  <a:schemeClr val="accent1"/>
                </a:solidFill>
                <a:latin typeface="Arial" panose="020B0604020202020204" pitchFamily="34" charset="0"/>
                <a:cs typeface="Arial" panose="020B0604020202020204" pitchFamily="34" charset="0"/>
              </a:rPr>
              <a:t>Machine Learning</a:t>
            </a:r>
            <a:endParaRPr sz="4000" dirty="0">
              <a:solidFill>
                <a:schemeClr val="accent1"/>
              </a:solidFill>
              <a:latin typeface="Arial" panose="020B0604020202020204" pitchFamily="34" charset="0"/>
              <a:cs typeface="Arial" panose="020B0604020202020204" pitchFamily="34" charset="0"/>
            </a:endParaRPr>
          </a:p>
        </p:txBody>
      </p:sp>
      <p:sp>
        <p:nvSpPr>
          <p:cNvPr id="14" name="object 5">
            <a:extLst>
              <a:ext uri="{FF2B5EF4-FFF2-40B4-BE49-F238E27FC236}">
                <a16:creationId xmlns:a16="http://schemas.microsoft.com/office/drawing/2014/main" id="{E952DBF4-4481-43E1-AA04-B0FC23BFA5FF}"/>
              </a:ext>
            </a:extLst>
          </p:cNvPr>
          <p:cNvSpPr txBox="1"/>
          <p:nvPr/>
        </p:nvSpPr>
        <p:spPr>
          <a:xfrm>
            <a:off x="9628239" y="3313797"/>
            <a:ext cx="4983908" cy="680314"/>
          </a:xfrm>
          <a:prstGeom prst="rect">
            <a:avLst/>
          </a:prstGeom>
          <a:solidFill>
            <a:schemeClr val="bg1"/>
          </a:solidFill>
        </p:spPr>
        <p:txBody>
          <a:bodyPr vert="horz" wrap="square" lIns="0" tIns="247015" rIns="0" bIns="0" rtlCol="0">
            <a:spAutoFit/>
          </a:bodyPr>
          <a:lstStyle/>
          <a:p>
            <a:pPr marL="766445" indent="-457200">
              <a:lnSpc>
                <a:spcPct val="100000"/>
              </a:lnSpc>
              <a:spcBef>
                <a:spcPts val="1945"/>
              </a:spcBef>
              <a:buFont typeface="Arial" panose="020B0604020202020204" pitchFamily="34" charset="0"/>
              <a:buChar char="•"/>
            </a:pPr>
            <a:r>
              <a:rPr lang="en-US" sz="2800" b="1" spc="-170" dirty="0">
                <a:solidFill>
                  <a:schemeClr val="accent1"/>
                </a:solidFill>
                <a:latin typeface="Arial" panose="020B0604020202020204" pitchFamily="34" charset="0"/>
                <a:cs typeface="Arial" panose="020B0604020202020204" pitchFamily="34" charset="0"/>
              </a:rPr>
              <a:t>Linear Modeling </a:t>
            </a:r>
          </a:p>
        </p:txBody>
      </p:sp>
      <p:sp>
        <p:nvSpPr>
          <p:cNvPr id="15" name="object 5">
            <a:extLst>
              <a:ext uri="{FF2B5EF4-FFF2-40B4-BE49-F238E27FC236}">
                <a16:creationId xmlns:a16="http://schemas.microsoft.com/office/drawing/2014/main" id="{05DC8402-5AD2-4177-B70D-0DB37E744E01}"/>
              </a:ext>
            </a:extLst>
          </p:cNvPr>
          <p:cNvSpPr txBox="1"/>
          <p:nvPr/>
        </p:nvSpPr>
        <p:spPr>
          <a:xfrm>
            <a:off x="9628239" y="4195083"/>
            <a:ext cx="4579373" cy="1354858"/>
          </a:xfrm>
          <a:prstGeom prst="rect">
            <a:avLst/>
          </a:prstGeom>
          <a:solidFill>
            <a:schemeClr val="bg1"/>
          </a:solidFill>
        </p:spPr>
        <p:txBody>
          <a:bodyPr vert="horz" wrap="square" lIns="0" tIns="247015" rIns="0" bIns="0" rtlCol="0">
            <a:spAutoFit/>
          </a:bodyPr>
          <a:lstStyle/>
          <a:p>
            <a:pPr marL="766445" indent="-457200">
              <a:lnSpc>
                <a:spcPct val="100000"/>
              </a:lnSpc>
              <a:spcBef>
                <a:spcPts val="1945"/>
              </a:spcBef>
              <a:buFont typeface="Arial" panose="020B0604020202020204" pitchFamily="34" charset="0"/>
              <a:buChar char="•"/>
            </a:pPr>
            <a:r>
              <a:rPr lang="en-US" sz="2800" b="1" spc="-170" dirty="0" err="1">
                <a:solidFill>
                  <a:schemeClr val="accent1"/>
                </a:solidFill>
                <a:latin typeface="Arial" panose="020B0604020202020204" pitchFamily="34" charset="0"/>
                <a:cs typeface="Arial" panose="020B0604020202020204" pitchFamily="34" charset="0"/>
              </a:rPr>
              <a:t>Keras</a:t>
            </a:r>
            <a:r>
              <a:rPr lang="en-US" sz="2800" b="1" spc="-170" dirty="0">
                <a:solidFill>
                  <a:schemeClr val="accent1"/>
                </a:solidFill>
                <a:latin typeface="Arial" panose="020B0604020202020204" pitchFamily="34" charset="0"/>
                <a:cs typeface="Arial" panose="020B0604020202020204" pitchFamily="34" charset="0"/>
              </a:rPr>
              <a:t>: Neural Network</a:t>
            </a:r>
          </a:p>
          <a:p>
            <a:pPr marL="766445" indent="-457200">
              <a:lnSpc>
                <a:spcPct val="100000"/>
              </a:lnSpc>
              <a:spcBef>
                <a:spcPts val="1945"/>
              </a:spcBef>
              <a:buFont typeface="Arial" panose="020B0604020202020204" pitchFamily="34" charset="0"/>
              <a:buChar char="•"/>
            </a:pPr>
            <a:endParaRPr lang="en-US" sz="2800" b="1" spc="-170" dirty="0">
              <a:solidFill>
                <a:schemeClr val="accent1"/>
              </a:solidFill>
              <a:latin typeface="Arial" panose="020B0604020202020204" pitchFamily="34" charset="0"/>
              <a:cs typeface="Arial" panose="020B0604020202020204" pitchFamily="34" charset="0"/>
            </a:endParaRPr>
          </a:p>
        </p:txBody>
      </p:sp>
      <p:sp>
        <p:nvSpPr>
          <p:cNvPr id="16" name="object 5">
            <a:extLst>
              <a:ext uri="{FF2B5EF4-FFF2-40B4-BE49-F238E27FC236}">
                <a16:creationId xmlns:a16="http://schemas.microsoft.com/office/drawing/2014/main" id="{D9696DF3-E045-4701-A55D-6CE0CFE900C0}"/>
              </a:ext>
            </a:extLst>
          </p:cNvPr>
          <p:cNvSpPr txBox="1"/>
          <p:nvPr/>
        </p:nvSpPr>
        <p:spPr>
          <a:xfrm>
            <a:off x="9640528" y="5213403"/>
            <a:ext cx="4572000" cy="822960"/>
          </a:xfrm>
          <a:prstGeom prst="rect">
            <a:avLst/>
          </a:prstGeom>
          <a:solidFill>
            <a:srgbClr val="2C7ABB"/>
          </a:solidFill>
        </p:spPr>
        <p:txBody>
          <a:bodyPr vert="horz" wrap="square" lIns="0" tIns="247015" rIns="0" bIns="0" rtlCol="0">
            <a:spAutoFit/>
          </a:bodyPr>
          <a:lstStyle/>
          <a:p>
            <a:pPr marL="766445" indent="-457200">
              <a:spcBef>
                <a:spcPts val="1945"/>
              </a:spcBef>
              <a:buFont typeface="Arial" panose="020B0604020202020204" pitchFamily="34" charset="0"/>
              <a:buChar char="•"/>
            </a:pPr>
            <a:r>
              <a:rPr lang="en-US" sz="2800" b="1" spc="-170" dirty="0" err="1">
                <a:solidFill>
                  <a:schemeClr val="bg1"/>
                </a:solidFill>
                <a:latin typeface="Arial" panose="020B0604020202020204" pitchFamily="34" charset="0"/>
                <a:cs typeface="Arial" panose="020B0604020202020204" pitchFamily="34" charset="0"/>
              </a:rPr>
              <a:t>XGBoost</a:t>
            </a:r>
            <a:endParaRPr lang="en-US" sz="2800" b="1" spc="-17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133881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object 2">
            <a:extLst>
              <a:ext uri="{FF2B5EF4-FFF2-40B4-BE49-F238E27FC236}">
                <a16:creationId xmlns:a16="http://schemas.microsoft.com/office/drawing/2014/main" id="{90885CF2-DCB9-4D89-A1F7-70F9BC74B3E7}"/>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rgbClr val="2C7ABB"/>
          </a:solidFill>
        </p:spPr>
        <p:txBody>
          <a:bodyPr wrap="square" lIns="0" tIns="0" rIns="0" bIns="0" rtlCol="0"/>
          <a:lstStyle/>
          <a:p>
            <a:endParaRPr dirty="0"/>
          </a:p>
        </p:txBody>
      </p:sp>
      <p:sp>
        <p:nvSpPr>
          <p:cNvPr id="4" name="object 4"/>
          <p:cNvSpPr txBox="1">
            <a:spLocks noGrp="1"/>
          </p:cNvSpPr>
          <p:nvPr>
            <p:ph type="title"/>
          </p:nvPr>
        </p:nvSpPr>
        <p:spPr>
          <a:xfrm>
            <a:off x="8458199" y="655201"/>
            <a:ext cx="4508885" cy="659155"/>
          </a:xfrm>
          <a:prstGeom prst="rect">
            <a:avLst/>
          </a:prstGeom>
        </p:spPr>
        <p:txBody>
          <a:bodyPr vert="horz" wrap="square" lIns="0" tIns="12700" rIns="0" bIns="0" rtlCol="0">
            <a:spAutoFit/>
          </a:bodyPr>
          <a:lstStyle/>
          <a:p>
            <a:pPr marL="12700">
              <a:lnSpc>
                <a:spcPct val="100000"/>
              </a:lnSpc>
              <a:spcBef>
                <a:spcPts val="100"/>
              </a:spcBef>
              <a:tabLst>
                <a:tab pos="1369060" algn="l"/>
              </a:tabLst>
            </a:pPr>
            <a:r>
              <a:rPr lang="en-US" spc="-229" dirty="0">
                <a:solidFill>
                  <a:srgbClr val="FFFFFF"/>
                </a:solidFill>
              </a:rPr>
              <a:t>iii. </a:t>
            </a:r>
            <a:r>
              <a:rPr lang="en-US" spc="-229" dirty="0" err="1">
                <a:solidFill>
                  <a:srgbClr val="FFFFFF"/>
                </a:solidFill>
              </a:rPr>
              <a:t>XGBoost</a:t>
            </a:r>
            <a:endParaRPr spc="-10" dirty="0">
              <a:solidFill>
                <a:srgbClr val="FFFFFF"/>
              </a:solidFill>
            </a:endParaRPr>
          </a:p>
        </p:txBody>
      </p:sp>
      <p:pic>
        <p:nvPicPr>
          <p:cNvPr id="9" name="Picture 8">
            <a:extLst>
              <a:ext uri="{FF2B5EF4-FFF2-40B4-BE49-F238E27FC236}">
                <a16:creationId xmlns:a16="http://schemas.microsoft.com/office/drawing/2014/main" id="{6F1CFE71-2948-472E-B058-60C82737F67B}"/>
              </a:ext>
            </a:extLst>
          </p:cNvPr>
          <p:cNvPicPr>
            <a:picLocks noChangeAspect="1"/>
          </p:cNvPicPr>
          <p:nvPr/>
        </p:nvPicPr>
        <p:blipFill rotWithShape="1">
          <a:blip r:embed="rId2">
            <a:extLst>
              <a:ext uri="{28A0092B-C50C-407E-A947-70E740481C1C}">
                <a14:useLocalDpi xmlns:a14="http://schemas.microsoft.com/office/drawing/2010/main" val="0"/>
              </a:ext>
            </a:extLst>
          </a:blip>
          <a:srcRect t="8884" b="7555"/>
          <a:stretch/>
        </p:blipFill>
        <p:spPr>
          <a:xfrm>
            <a:off x="642025" y="636512"/>
            <a:ext cx="7174149" cy="8991600"/>
          </a:xfrm>
          <a:prstGeom prst="rect">
            <a:avLst/>
          </a:prstGeom>
        </p:spPr>
      </p:pic>
      <p:sp>
        <p:nvSpPr>
          <p:cNvPr id="2" name="Oval 1">
            <a:extLst>
              <a:ext uri="{FF2B5EF4-FFF2-40B4-BE49-F238E27FC236}">
                <a16:creationId xmlns:a16="http://schemas.microsoft.com/office/drawing/2014/main" id="{9D240F14-855E-42EE-9A00-1EF7E95D15E7}"/>
              </a:ext>
            </a:extLst>
          </p:cNvPr>
          <p:cNvSpPr/>
          <p:nvPr/>
        </p:nvSpPr>
        <p:spPr>
          <a:xfrm>
            <a:off x="10775314" y="6015483"/>
            <a:ext cx="4038600" cy="386165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1800"/>
              </a:spcBef>
            </a:pPr>
            <a:r>
              <a:rPr lang="en-US" sz="3200" dirty="0" err="1">
                <a:solidFill>
                  <a:schemeClr val="tx1"/>
                </a:solidFill>
                <a:latin typeface="Arial" panose="020B0604020202020204" pitchFamily="34" charset="0"/>
                <a:cs typeface="Arial" panose="020B0604020202020204" pitchFamily="34" charset="0"/>
              </a:rPr>
              <a:t>XGBoost</a:t>
            </a:r>
            <a:r>
              <a:rPr lang="en-US" sz="3200" dirty="0">
                <a:solidFill>
                  <a:schemeClr val="tx1"/>
                </a:solidFill>
                <a:latin typeface="Arial" panose="020B0604020202020204" pitchFamily="34" charset="0"/>
                <a:cs typeface="Arial" panose="020B0604020202020204" pitchFamily="34" charset="0"/>
              </a:rPr>
              <a:t> Testing Score: </a:t>
            </a:r>
          </a:p>
          <a:p>
            <a:pPr algn="ctr">
              <a:spcBef>
                <a:spcPts val="1800"/>
              </a:spcBef>
            </a:pPr>
            <a:r>
              <a:rPr lang="en-US" sz="3200" b="1" dirty="0">
                <a:solidFill>
                  <a:schemeClr val="tx1"/>
                </a:solidFill>
                <a:latin typeface="Arial" panose="020B0604020202020204" pitchFamily="34" charset="0"/>
                <a:cs typeface="Arial" panose="020B0604020202020204" pitchFamily="34" charset="0"/>
              </a:rPr>
              <a:t>0.905006</a:t>
            </a:r>
          </a:p>
        </p:txBody>
      </p:sp>
      <p:sp>
        <p:nvSpPr>
          <p:cNvPr id="10" name="Oval 9">
            <a:extLst>
              <a:ext uri="{FF2B5EF4-FFF2-40B4-BE49-F238E27FC236}">
                <a16:creationId xmlns:a16="http://schemas.microsoft.com/office/drawing/2014/main" id="{A0010B1E-E67D-4A58-8B07-F3755F44B424}"/>
              </a:ext>
            </a:extLst>
          </p:cNvPr>
          <p:cNvSpPr/>
          <p:nvPr/>
        </p:nvSpPr>
        <p:spPr>
          <a:xfrm>
            <a:off x="13944600" y="2781300"/>
            <a:ext cx="3300709" cy="31242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2700" marR="137160" algn="ctr">
              <a:lnSpc>
                <a:spcPct val="114599"/>
              </a:lnSpc>
              <a:spcBef>
                <a:spcPts val="100"/>
              </a:spcBef>
            </a:pPr>
            <a:r>
              <a:rPr lang="en-US" sz="2800" spc="45" dirty="0">
                <a:solidFill>
                  <a:schemeClr val="tx1"/>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TABLEAU (Link)</a:t>
            </a:r>
            <a:endParaRPr lang="en-US" sz="2800" spc="45" dirty="0">
              <a:solidFill>
                <a:schemeClr val="tx1"/>
              </a:solidFill>
              <a:latin typeface="Arial" panose="020B0604020202020204" pitchFamily="34" charset="0"/>
              <a:cs typeface="Arial" panose="020B0604020202020204" pitchFamily="34" charset="0"/>
            </a:endParaRPr>
          </a:p>
        </p:txBody>
      </p:sp>
      <p:sp>
        <p:nvSpPr>
          <p:cNvPr id="3" name="Oval 2">
            <a:extLst>
              <a:ext uri="{FF2B5EF4-FFF2-40B4-BE49-F238E27FC236}">
                <a16:creationId xmlns:a16="http://schemas.microsoft.com/office/drawing/2014/main" id="{31B2C467-9118-4FBA-AB6C-D6ACBA89BC1F}"/>
              </a:ext>
            </a:extLst>
          </p:cNvPr>
          <p:cNvSpPr/>
          <p:nvPr/>
        </p:nvSpPr>
        <p:spPr>
          <a:xfrm>
            <a:off x="9067144" y="1855257"/>
            <a:ext cx="4038600" cy="3783543"/>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spc="-200" dirty="0">
                <a:solidFill>
                  <a:srgbClr val="2C7ABB"/>
                </a:solidFill>
                <a:latin typeface="Tahoma"/>
                <a:cs typeface="Tahoma"/>
              </a:rPr>
              <a:t>Feature Importance &amp; Predictions</a:t>
            </a:r>
            <a:endParaRPr lang="en-US" sz="3200" dirty="0">
              <a:latin typeface="Tahoma"/>
              <a:cs typeface="Tahoma"/>
            </a:endParaRPr>
          </a:p>
        </p:txBody>
      </p:sp>
    </p:spTree>
    <p:extLst>
      <p:ext uri="{BB962C8B-B14F-4D97-AF65-F5344CB8AC3E}">
        <p14:creationId xmlns:p14="http://schemas.microsoft.com/office/powerpoint/2010/main" val="27283390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9674327" y="0"/>
            <a:ext cx="8613775" cy="10287000"/>
          </a:xfrm>
          <a:custGeom>
            <a:avLst/>
            <a:gdLst/>
            <a:ahLst/>
            <a:cxnLst/>
            <a:rect l="l" t="t" r="r" b="b"/>
            <a:pathLst>
              <a:path w="8613775" h="10287000">
                <a:moveTo>
                  <a:pt x="0" y="0"/>
                </a:moveTo>
                <a:lnTo>
                  <a:pt x="0" y="10287000"/>
                </a:lnTo>
                <a:lnTo>
                  <a:pt x="8613673" y="10287000"/>
                </a:lnTo>
                <a:lnTo>
                  <a:pt x="8613673" y="0"/>
                </a:lnTo>
                <a:lnTo>
                  <a:pt x="0" y="0"/>
                </a:lnTo>
                <a:close/>
              </a:path>
            </a:pathLst>
          </a:custGeom>
          <a:solidFill>
            <a:srgbClr val="2C7ABB"/>
          </a:solidFill>
        </p:spPr>
        <p:txBody>
          <a:bodyPr wrap="square" lIns="0" tIns="0" rIns="0" bIns="0" rtlCol="0"/>
          <a:lstStyle/>
          <a:p>
            <a:endParaRPr/>
          </a:p>
        </p:txBody>
      </p:sp>
      <p:sp>
        <p:nvSpPr>
          <p:cNvPr id="3" name="object 3"/>
          <p:cNvSpPr/>
          <p:nvPr/>
        </p:nvSpPr>
        <p:spPr>
          <a:xfrm>
            <a:off x="9980831" y="313497"/>
            <a:ext cx="8020050" cy="9658349"/>
          </a:xfrm>
          <a:prstGeom prst="rect">
            <a:avLst/>
          </a:prstGeom>
          <a:blipFill>
            <a:blip r:embed="rId2"/>
            <a:stretch>
              <a:fillRect/>
            </a:stretch>
          </a:blipFill>
        </p:spPr>
        <p:txBody>
          <a:bodyPr wrap="square" lIns="0" tIns="0" rIns="0" bIns="0" rtlCol="0"/>
          <a:lstStyle/>
          <a:p>
            <a:endParaRPr/>
          </a:p>
        </p:txBody>
      </p:sp>
      <p:sp>
        <p:nvSpPr>
          <p:cNvPr id="4" name="object 4"/>
          <p:cNvSpPr txBox="1">
            <a:spLocks noGrp="1"/>
          </p:cNvSpPr>
          <p:nvPr>
            <p:ph type="title"/>
          </p:nvPr>
        </p:nvSpPr>
        <p:spPr>
          <a:xfrm>
            <a:off x="1016000" y="1172616"/>
            <a:ext cx="6223000" cy="659155"/>
          </a:xfrm>
          <a:prstGeom prst="rect">
            <a:avLst/>
          </a:prstGeom>
        </p:spPr>
        <p:txBody>
          <a:bodyPr vert="horz" wrap="square" lIns="0" tIns="12700" rIns="0" bIns="0" rtlCol="0">
            <a:spAutoFit/>
          </a:bodyPr>
          <a:lstStyle/>
          <a:p>
            <a:pPr marL="12700">
              <a:lnSpc>
                <a:spcPct val="100000"/>
              </a:lnSpc>
              <a:spcBef>
                <a:spcPts val="100"/>
              </a:spcBef>
              <a:tabLst>
                <a:tab pos="1971675" algn="l"/>
              </a:tabLst>
            </a:pPr>
            <a:r>
              <a:rPr lang="en-US" spc="-95" dirty="0"/>
              <a:t>IV. Model Selection summary</a:t>
            </a:r>
            <a:endParaRPr spc="-155" dirty="0"/>
          </a:p>
        </p:txBody>
      </p:sp>
      <p:sp>
        <p:nvSpPr>
          <p:cNvPr id="5" name="object 5"/>
          <p:cNvSpPr txBox="1"/>
          <p:nvPr/>
        </p:nvSpPr>
        <p:spPr>
          <a:xfrm>
            <a:off x="1028700" y="2202265"/>
            <a:ext cx="7572375" cy="680314"/>
          </a:xfrm>
          <a:prstGeom prst="rect">
            <a:avLst/>
          </a:prstGeom>
          <a:solidFill>
            <a:srgbClr val="2C7ABB"/>
          </a:solidFill>
        </p:spPr>
        <p:txBody>
          <a:bodyPr vert="horz" wrap="square" lIns="0" tIns="247015" rIns="0" bIns="0" rtlCol="0">
            <a:spAutoFit/>
          </a:bodyPr>
          <a:lstStyle/>
          <a:p>
            <a:pPr marL="309245">
              <a:lnSpc>
                <a:spcPct val="100000"/>
              </a:lnSpc>
              <a:spcBef>
                <a:spcPts val="1945"/>
              </a:spcBef>
            </a:pPr>
            <a:r>
              <a:rPr lang="en-US" sz="2800" b="1" spc="-170" dirty="0">
                <a:solidFill>
                  <a:srgbClr val="FFFFFF"/>
                </a:solidFill>
                <a:latin typeface="Tahoma"/>
                <a:cs typeface="Tahoma"/>
              </a:rPr>
              <a:t>Best Model</a:t>
            </a:r>
            <a:endParaRPr sz="2800" dirty="0">
              <a:latin typeface="Tahoma"/>
              <a:cs typeface="Tahoma"/>
            </a:endParaRPr>
          </a:p>
        </p:txBody>
      </p:sp>
      <p:sp>
        <p:nvSpPr>
          <p:cNvPr id="6" name="object 6"/>
          <p:cNvSpPr txBox="1"/>
          <p:nvPr/>
        </p:nvSpPr>
        <p:spPr>
          <a:xfrm>
            <a:off x="1016000" y="3485534"/>
            <a:ext cx="7585075" cy="1622495"/>
          </a:xfrm>
          <a:prstGeom prst="rect">
            <a:avLst/>
          </a:prstGeom>
        </p:spPr>
        <p:txBody>
          <a:bodyPr vert="horz" wrap="square" lIns="0" tIns="12700" rIns="0" bIns="0" rtlCol="0">
            <a:spAutoFit/>
          </a:bodyPr>
          <a:lstStyle/>
          <a:p>
            <a:pPr marL="12700" marR="54610" algn="ctr">
              <a:lnSpc>
                <a:spcPct val="114599"/>
              </a:lnSpc>
              <a:spcBef>
                <a:spcPts val="3000"/>
              </a:spcBef>
            </a:pPr>
            <a:r>
              <a:rPr lang="en-US" sz="3600" spc="45" dirty="0" err="1">
                <a:solidFill>
                  <a:schemeClr val="tx2">
                    <a:lumMod val="50000"/>
                  </a:schemeClr>
                </a:solidFill>
                <a:latin typeface="Arial Narrow"/>
                <a:cs typeface="Arial Narrow"/>
              </a:rPr>
              <a:t>XGBoost</a:t>
            </a:r>
            <a:r>
              <a:rPr lang="en-US" sz="3600" spc="45" dirty="0">
                <a:solidFill>
                  <a:schemeClr val="tx2">
                    <a:lumMod val="50000"/>
                  </a:schemeClr>
                </a:solidFill>
                <a:latin typeface="Arial Narrow"/>
                <a:cs typeface="Arial Narrow"/>
              </a:rPr>
              <a:t> had the highest testing score of: </a:t>
            </a:r>
            <a:r>
              <a:rPr lang="en-US" sz="3600" b="1" spc="45" dirty="0">
                <a:solidFill>
                  <a:schemeClr val="tx2">
                    <a:lumMod val="50000"/>
                  </a:schemeClr>
                </a:solidFill>
                <a:latin typeface="Arial Narrow"/>
                <a:cs typeface="Arial Narrow"/>
              </a:rPr>
              <a:t>0.9050</a:t>
            </a:r>
          </a:p>
          <a:p>
            <a:pPr marL="12700" marR="54610">
              <a:lnSpc>
                <a:spcPct val="114599"/>
              </a:lnSpc>
              <a:spcBef>
                <a:spcPts val="100"/>
              </a:spcBef>
            </a:pPr>
            <a:endParaRPr sz="2000" dirty="0">
              <a:latin typeface="Arial Narrow"/>
              <a:cs typeface="Arial Narrow"/>
            </a:endParaRPr>
          </a:p>
        </p:txBody>
      </p:sp>
      <p:sp>
        <p:nvSpPr>
          <p:cNvPr id="7" name="TextBox 6">
            <a:extLst>
              <a:ext uri="{FF2B5EF4-FFF2-40B4-BE49-F238E27FC236}">
                <a16:creationId xmlns:a16="http://schemas.microsoft.com/office/drawing/2014/main" id="{82F070C9-15A8-4D71-96CA-BE7BF3DA7ACA}"/>
              </a:ext>
            </a:extLst>
          </p:cNvPr>
          <p:cNvSpPr txBox="1"/>
          <p:nvPr/>
        </p:nvSpPr>
        <p:spPr>
          <a:xfrm>
            <a:off x="1015999" y="5102943"/>
            <a:ext cx="7585075" cy="4478149"/>
          </a:xfrm>
          <a:prstGeom prst="rect">
            <a:avLst/>
          </a:prstGeom>
          <a:noFill/>
        </p:spPr>
        <p:txBody>
          <a:bodyPr wrap="square" rtlCol="0">
            <a:spAutoFit/>
          </a:bodyPr>
          <a:lstStyle/>
          <a:p>
            <a:pPr>
              <a:spcBef>
                <a:spcPts val="600"/>
              </a:spcBef>
            </a:pPr>
            <a:r>
              <a:rPr lang="en-US" sz="2400" i="1" spc="15" dirty="0">
                <a:latin typeface="Arial" panose="020B0604020202020204" pitchFamily="34" charset="0"/>
                <a:cs typeface="Arial" panose="020B0604020202020204" pitchFamily="34" charset="0"/>
              </a:rPr>
              <a:t>Other Scores: </a:t>
            </a:r>
          </a:p>
          <a:p>
            <a:pPr>
              <a:spcBef>
                <a:spcPts val="600"/>
              </a:spcBef>
            </a:pPr>
            <a:r>
              <a:rPr lang="en-US" sz="2400" spc="15" dirty="0">
                <a:latin typeface="Arial" panose="020B0604020202020204" pitchFamily="34" charset="0"/>
                <a:cs typeface="Arial" panose="020B0604020202020204" pitchFamily="34" charset="0"/>
              </a:rPr>
              <a:t>Multiple Linear Regression </a:t>
            </a:r>
            <a:r>
              <a:rPr lang="en-US" sz="2400" dirty="0">
                <a:latin typeface="Arial" panose="020B0604020202020204" pitchFamily="34" charset="0"/>
                <a:cs typeface="Arial" panose="020B0604020202020204" pitchFamily="34" charset="0"/>
              </a:rPr>
              <a:t>r-squared value: 0.8319</a:t>
            </a:r>
          </a:p>
          <a:p>
            <a:pPr>
              <a:spcBef>
                <a:spcPts val="600"/>
              </a:spcBef>
            </a:pPr>
            <a:r>
              <a:rPr lang="en-US" sz="2400" spc="15" dirty="0">
                <a:latin typeface="Arial" panose="020B0604020202020204" pitchFamily="34" charset="0"/>
                <a:cs typeface="Arial" panose="020B0604020202020204" pitchFamily="34" charset="0"/>
              </a:rPr>
              <a:t>Lasso </a:t>
            </a:r>
            <a:r>
              <a:rPr lang="en-US" sz="2400" dirty="0">
                <a:latin typeface="Arial" panose="020B0604020202020204" pitchFamily="34" charset="0"/>
                <a:cs typeface="Arial" panose="020B0604020202020204" pitchFamily="34" charset="0"/>
              </a:rPr>
              <a:t>r-squared value: 0.8319</a:t>
            </a:r>
          </a:p>
          <a:p>
            <a:pPr>
              <a:spcBef>
                <a:spcPts val="600"/>
              </a:spcBef>
            </a:pPr>
            <a:r>
              <a:rPr lang="en-US" sz="2400" spc="15" dirty="0">
                <a:latin typeface="Arial" panose="020B0604020202020204" pitchFamily="34" charset="0"/>
                <a:cs typeface="Arial" panose="020B0604020202020204" pitchFamily="34" charset="0"/>
              </a:rPr>
              <a:t>Ridge </a:t>
            </a:r>
            <a:r>
              <a:rPr lang="en-US" sz="2400" dirty="0">
                <a:latin typeface="Arial" panose="020B0604020202020204" pitchFamily="34" charset="0"/>
                <a:cs typeface="Arial" panose="020B0604020202020204" pitchFamily="34" charset="0"/>
              </a:rPr>
              <a:t>r-squared value: 0.8319</a:t>
            </a:r>
          </a:p>
          <a:p>
            <a:pPr>
              <a:spcBef>
                <a:spcPts val="600"/>
              </a:spcBef>
            </a:pPr>
            <a:r>
              <a:rPr lang="en-US" sz="2400" spc="15" dirty="0">
                <a:latin typeface="Arial" panose="020B0604020202020204" pitchFamily="34" charset="0"/>
                <a:cs typeface="Arial" panose="020B0604020202020204" pitchFamily="34" charset="0"/>
              </a:rPr>
              <a:t>Elastic Net </a:t>
            </a:r>
            <a:r>
              <a:rPr lang="en-US" sz="2400" dirty="0">
                <a:latin typeface="Arial" panose="020B0604020202020204" pitchFamily="34" charset="0"/>
                <a:cs typeface="Arial" panose="020B0604020202020204" pitchFamily="34" charset="0"/>
              </a:rPr>
              <a:t>r-squared value: 0.8321</a:t>
            </a:r>
          </a:p>
          <a:p>
            <a:pPr>
              <a:spcBef>
                <a:spcPts val="600"/>
              </a:spcBef>
            </a:pPr>
            <a:r>
              <a:rPr lang="en-US" sz="2400" dirty="0">
                <a:latin typeface="Arial" panose="020B0604020202020204" pitchFamily="34" charset="0"/>
                <a:cs typeface="Arial" panose="020B0604020202020204" pitchFamily="34" charset="0"/>
              </a:rPr>
              <a:t>Multiple linear regression for expensive homes: 0.6475</a:t>
            </a:r>
          </a:p>
          <a:p>
            <a:pPr>
              <a:spcBef>
                <a:spcPts val="600"/>
              </a:spcBef>
            </a:pPr>
            <a:r>
              <a:rPr lang="en-US" sz="2400" dirty="0" err="1">
                <a:latin typeface="Arial" panose="020B0604020202020204" pitchFamily="34" charset="0"/>
                <a:cs typeface="Arial" panose="020B0604020202020204" pitchFamily="34" charset="0"/>
              </a:rPr>
              <a:t>ElasticNet</a:t>
            </a:r>
            <a:r>
              <a:rPr lang="en-US" sz="2400" dirty="0">
                <a:latin typeface="Arial" panose="020B0604020202020204" pitchFamily="34" charset="0"/>
                <a:cs typeface="Arial" panose="020B0604020202020204" pitchFamily="34" charset="0"/>
              </a:rPr>
              <a:t> model for expensive homes: 0.6520</a:t>
            </a:r>
          </a:p>
          <a:p>
            <a:pPr>
              <a:spcBef>
                <a:spcPts val="600"/>
              </a:spcBef>
            </a:pPr>
            <a:r>
              <a:rPr lang="en-US" sz="2400" dirty="0">
                <a:latin typeface="Arial" panose="020B0604020202020204" pitchFamily="34" charset="0"/>
                <a:cs typeface="Arial" panose="020B0604020202020204" pitchFamily="34" charset="0"/>
              </a:rPr>
              <a:t>LASSO model for expensive homes: 0.6475</a:t>
            </a:r>
          </a:p>
          <a:p>
            <a:pPr>
              <a:spcBef>
                <a:spcPts val="600"/>
              </a:spcBef>
            </a:pPr>
            <a:r>
              <a:rPr lang="en-US" sz="2400" dirty="0">
                <a:latin typeface="Arial" panose="020B0604020202020204" pitchFamily="34" charset="0"/>
                <a:cs typeface="Arial" panose="020B0604020202020204" pitchFamily="34" charset="0"/>
              </a:rPr>
              <a:t>Ridge model for expensive homes: 0.6476</a:t>
            </a:r>
          </a:p>
          <a:p>
            <a:pPr>
              <a:spcBef>
                <a:spcPts val="600"/>
              </a:spcBef>
            </a:pPr>
            <a:r>
              <a:rPr lang="en-US" sz="2400" dirty="0">
                <a:latin typeface="Arial" panose="020B0604020202020204" pitchFamily="34" charset="0"/>
                <a:cs typeface="Arial" panose="020B0604020202020204" pitchFamily="34" charset="0"/>
              </a:rPr>
              <a:t>Neural Network via </a:t>
            </a:r>
            <a:r>
              <a:rPr lang="en-US" sz="2400" dirty="0" err="1">
                <a:latin typeface="Arial" panose="020B0604020202020204" pitchFamily="34" charset="0"/>
                <a:cs typeface="Arial" panose="020B0604020202020204" pitchFamily="34" charset="0"/>
              </a:rPr>
              <a:t>Keras</a:t>
            </a:r>
            <a:r>
              <a:rPr lang="en-US" sz="2400" dirty="0">
                <a:latin typeface="Arial" panose="020B0604020202020204" pitchFamily="34" charset="0"/>
                <a:cs typeface="Arial" panose="020B0604020202020204" pitchFamily="34" charset="0"/>
              </a:rPr>
              <a:t>: 0.8459</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1"/>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7467600" y="4686300"/>
            <a:ext cx="3517265" cy="843821"/>
          </a:xfrm>
          <a:prstGeom prst="rect">
            <a:avLst/>
          </a:prstGeom>
        </p:spPr>
        <p:txBody>
          <a:bodyPr vert="horz" wrap="square" lIns="0" tIns="12700" rIns="0" bIns="0" rtlCol="0">
            <a:spAutoFit/>
          </a:bodyPr>
          <a:lstStyle/>
          <a:p>
            <a:pPr marL="12700" algn="ctr">
              <a:lnSpc>
                <a:spcPct val="100000"/>
              </a:lnSpc>
              <a:spcBef>
                <a:spcPts val="100"/>
              </a:spcBef>
              <a:tabLst>
                <a:tab pos="2854325" algn="l"/>
              </a:tabLst>
            </a:pPr>
            <a:r>
              <a:rPr lang="en-US" sz="5400" spc="-245" dirty="0">
                <a:solidFill>
                  <a:srgbClr val="FFFFFF"/>
                </a:solidFill>
              </a:rPr>
              <a:t>Questions?</a:t>
            </a:r>
            <a:endParaRPr sz="5400" spc="-155" dirty="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7976291" cy="9764085"/>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0" y="9313147"/>
            <a:ext cx="18288000" cy="974090"/>
          </a:xfrm>
          <a:custGeom>
            <a:avLst/>
            <a:gdLst/>
            <a:ahLst/>
            <a:cxnLst/>
            <a:rect l="l" t="t" r="r" b="b"/>
            <a:pathLst>
              <a:path w="18288000" h="974090">
                <a:moveTo>
                  <a:pt x="0" y="973851"/>
                </a:moveTo>
                <a:lnTo>
                  <a:pt x="0" y="0"/>
                </a:lnTo>
                <a:lnTo>
                  <a:pt x="18288001" y="0"/>
                </a:lnTo>
                <a:lnTo>
                  <a:pt x="18288001" y="973851"/>
                </a:lnTo>
                <a:lnTo>
                  <a:pt x="0" y="973851"/>
                </a:lnTo>
                <a:close/>
              </a:path>
            </a:pathLst>
          </a:custGeom>
          <a:solidFill>
            <a:srgbClr val="2C7ABB"/>
          </a:solidFill>
        </p:spPr>
        <p:txBody>
          <a:bodyPr wrap="square" lIns="0" tIns="0" rIns="0" bIns="0" rtlCol="0"/>
          <a:lstStyle/>
          <a:p>
            <a:endParaRPr/>
          </a:p>
        </p:txBody>
      </p:sp>
      <p:sp>
        <p:nvSpPr>
          <p:cNvPr id="5" name="object 5"/>
          <p:cNvSpPr txBox="1">
            <a:spLocks noGrp="1"/>
          </p:cNvSpPr>
          <p:nvPr>
            <p:ph type="title"/>
          </p:nvPr>
        </p:nvSpPr>
        <p:spPr>
          <a:xfrm>
            <a:off x="2700492" y="884971"/>
            <a:ext cx="12887014" cy="665480"/>
          </a:xfrm>
          <a:prstGeom prst="rect">
            <a:avLst/>
          </a:prstGeom>
        </p:spPr>
        <p:txBody>
          <a:bodyPr vert="horz" wrap="square" lIns="0" tIns="12700" rIns="0" bIns="0" rtlCol="0">
            <a:spAutoFit/>
          </a:bodyPr>
          <a:lstStyle/>
          <a:p>
            <a:pPr marL="6915784">
              <a:lnSpc>
                <a:spcPct val="100000"/>
              </a:lnSpc>
              <a:spcBef>
                <a:spcPts val="100"/>
              </a:spcBef>
              <a:tabLst>
                <a:tab pos="11417300" algn="l"/>
              </a:tabLst>
            </a:pPr>
            <a:r>
              <a:rPr spc="-95" dirty="0"/>
              <a:t>P</a:t>
            </a:r>
            <a:r>
              <a:rPr spc="-315" dirty="0"/>
              <a:t> </a:t>
            </a:r>
            <a:r>
              <a:rPr spc="-220" dirty="0"/>
              <a:t>R</a:t>
            </a:r>
            <a:r>
              <a:rPr spc="-315" dirty="0"/>
              <a:t> </a:t>
            </a:r>
            <a:r>
              <a:rPr spc="-155" dirty="0"/>
              <a:t>E</a:t>
            </a:r>
            <a:r>
              <a:rPr spc="-315" dirty="0"/>
              <a:t> </a:t>
            </a:r>
            <a:r>
              <a:rPr spc="-155" dirty="0"/>
              <a:t>S</a:t>
            </a:r>
            <a:r>
              <a:rPr spc="-310" dirty="0"/>
              <a:t> </a:t>
            </a:r>
            <a:r>
              <a:rPr spc="-155" dirty="0"/>
              <a:t>E</a:t>
            </a:r>
            <a:r>
              <a:rPr spc="-315" dirty="0"/>
              <a:t> </a:t>
            </a:r>
            <a:r>
              <a:rPr spc="-10" dirty="0"/>
              <a:t>N</a:t>
            </a:r>
            <a:r>
              <a:rPr spc="-315" dirty="0"/>
              <a:t> </a:t>
            </a:r>
            <a:r>
              <a:rPr spc="120" dirty="0"/>
              <a:t>T</a:t>
            </a:r>
            <a:r>
              <a:rPr spc="-310" dirty="0"/>
              <a:t> </a:t>
            </a:r>
            <a:r>
              <a:rPr spc="-15" dirty="0"/>
              <a:t>A</a:t>
            </a:r>
            <a:r>
              <a:rPr spc="-315" dirty="0"/>
              <a:t> </a:t>
            </a:r>
            <a:r>
              <a:rPr spc="120" dirty="0"/>
              <a:t>T</a:t>
            </a:r>
            <a:r>
              <a:rPr spc="-315" dirty="0"/>
              <a:t> </a:t>
            </a:r>
            <a:r>
              <a:rPr spc="-20" dirty="0"/>
              <a:t>I</a:t>
            </a:r>
            <a:r>
              <a:rPr spc="-310" dirty="0"/>
              <a:t> </a:t>
            </a:r>
            <a:r>
              <a:rPr spc="-229" dirty="0"/>
              <a:t>O</a:t>
            </a:r>
            <a:r>
              <a:rPr spc="-315" dirty="0"/>
              <a:t> </a:t>
            </a:r>
            <a:r>
              <a:rPr spc="-10" dirty="0"/>
              <a:t>N	</a:t>
            </a:r>
            <a:r>
              <a:rPr spc="-30" dirty="0"/>
              <a:t>F </a:t>
            </a:r>
            <a:r>
              <a:rPr spc="100" dirty="0"/>
              <a:t>L</a:t>
            </a:r>
            <a:r>
              <a:rPr spc="-770" dirty="0"/>
              <a:t> </a:t>
            </a:r>
            <a:r>
              <a:rPr spc="-229" dirty="0"/>
              <a:t>O </a:t>
            </a:r>
            <a:r>
              <a:rPr spc="-270" dirty="0"/>
              <a:t>W</a:t>
            </a:r>
          </a:p>
        </p:txBody>
      </p:sp>
      <p:sp>
        <p:nvSpPr>
          <p:cNvPr id="6" name="object 6"/>
          <p:cNvSpPr txBox="1"/>
          <p:nvPr/>
        </p:nvSpPr>
        <p:spPr>
          <a:xfrm>
            <a:off x="9616602" y="1902679"/>
            <a:ext cx="7143750" cy="1133475"/>
          </a:xfrm>
          <a:prstGeom prst="rect">
            <a:avLst/>
          </a:prstGeom>
          <a:solidFill>
            <a:srgbClr val="2C7ABB"/>
          </a:solidFill>
        </p:spPr>
        <p:txBody>
          <a:bodyPr vert="horz" wrap="square" lIns="0" tIns="347345" rIns="0" bIns="0" rtlCol="0">
            <a:spAutoFit/>
          </a:bodyPr>
          <a:lstStyle/>
          <a:p>
            <a:pPr marL="339090">
              <a:lnSpc>
                <a:spcPct val="100000"/>
              </a:lnSpc>
              <a:spcBef>
                <a:spcPts val="2735"/>
              </a:spcBef>
            </a:pPr>
            <a:r>
              <a:rPr sz="2800" b="1" spc="-75" dirty="0">
                <a:solidFill>
                  <a:srgbClr val="FFFFFF"/>
                </a:solidFill>
                <a:latin typeface="Tahoma"/>
                <a:cs typeface="Tahoma"/>
              </a:rPr>
              <a:t>Topics </a:t>
            </a:r>
            <a:r>
              <a:rPr sz="2800" b="1" spc="-140" dirty="0">
                <a:solidFill>
                  <a:srgbClr val="FFFFFF"/>
                </a:solidFill>
                <a:latin typeface="Tahoma"/>
                <a:cs typeface="Tahoma"/>
              </a:rPr>
              <a:t>of</a:t>
            </a:r>
            <a:r>
              <a:rPr sz="2800" b="1" spc="-229" dirty="0">
                <a:solidFill>
                  <a:srgbClr val="FFFFFF"/>
                </a:solidFill>
                <a:latin typeface="Tahoma"/>
                <a:cs typeface="Tahoma"/>
              </a:rPr>
              <a:t> </a:t>
            </a:r>
            <a:r>
              <a:rPr sz="2800" b="1" spc="-110" dirty="0">
                <a:solidFill>
                  <a:srgbClr val="FFFFFF"/>
                </a:solidFill>
                <a:latin typeface="Tahoma"/>
                <a:cs typeface="Tahoma"/>
              </a:rPr>
              <a:t>Discussion</a:t>
            </a:r>
            <a:endParaRPr sz="2800">
              <a:latin typeface="Tahoma"/>
              <a:cs typeface="Tahoma"/>
            </a:endParaRPr>
          </a:p>
        </p:txBody>
      </p:sp>
      <p:sp>
        <p:nvSpPr>
          <p:cNvPr id="7" name="object 7"/>
          <p:cNvSpPr txBox="1"/>
          <p:nvPr/>
        </p:nvSpPr>
        <p:spPr>
          <a:xfrm>
            <a:off x="9616602" y="3269678"/>
            <a:ext cx="6169498" cy="5547994"/>
          </a:xfrm>
          <a:prstGeom prst="rect">
            <a:avLst/>
          </a:prstGeom>
        </p:spPr>
        <p:txBody>
          <a:bodyPr vert="horz" wrap="square" lIns="0" tIns="12700" rIns="0" bIns="0" rtlCol="0">
            <a:spAutoFit/>
          </a:bodyPr>
          <a:lstStyle/>
          <a:p>
            <a:pPr marL="412750" marR="104139" indent="-400050">
              <a:lnSpc>
                <a:spcPct val="114599"/>
              </a:lnSpc>
              <a:spcBef>
                <a:spcPts val="100"/>
              </a:spcBef>
              <a:buFont typeface="+mj-lt"/>
              <a:buAutoNum type="romanUcPeriod"/>
            </a:pPr>
            <a:r>
              <a:rPr lang="en-US" sz="2800" spc="15" dirty="0">
                <a:solidFill>
                  <a:srgbClr val="2C7ABB"/>
                </a:solidFill>
                <a:latin typeface="Arial Narrow"/>
                <a:cs typeface="Arial Narrow"/>
              </a:rPr>
              <a:t>Intro: Ames Iowa Housing Prices</a:t>
            </a:r>
          </a:p>
          <a:p>
            <a:pPr marL="412750" marR="104139" indent="-400050">
              <a:lnSpc>
                <a:spcPct val="114599"/>
              </a:lnSpc>
              <a:spcBef>
                <a:spcPts val="100"/>
              </a:spcBef>
              <a:buFont typeface="+mj-lt"/>
              <a:buAutoNum type="romanUcPeriod"/>
            </a:pPr>
            <a:r>
              <a:rPr lang="en-US" sz="2800" spc="15" dirty="0">
                <a:solidFill>
                  <a:srgbClr val="2C7ABB"/>
                </a:solidFill>
                <a:latin typeface="Arial Narrow"/>
                <a:cs typeface="Arial Narrow"/>
              </a:rPr>
              <a:t>Data Cleaning</a:t>
            </a:r>
          </a:p>
          <a:p>
            <a:pPr marL="412750" marR="104139" indent="-400050">
              <a:lnSpc>
                <a:spcPct val="114599"/>
              </a:lnSpc>
              <a:spcBef>
                <a:spcPts val="100"/>
              </a:spcBef>
              <a:buFont typeface="+mj-lt"/>
              <a:buAutoNum type="romanUcPeriod"/>
            </a:pPr>
            <a:r>
              <a:rPr lang="en-US" sz="2800" spc="15" dirty="0">
                <a:solidFill>
                  <a:srgbClr val="2C7ABB"/>
                </a:solidFill>
                <a:latin typeface="Arial Narrow"/>
                <a:cs typeface="Arial Narrow"/>
              </a:rPr>
              <a:t>Machine Learning:</a:t>
            </a:r>
          </a:p>
          <a:p>
            <a:pPr marL="869950" marR="104139" lvl="1" indent="-400050">
              <a:lnSpc>
                <a:spcPct val="114599"/>
              </a:lnSpc>
              <a:spcBef>
                <a:spcPts val="100"/>
              </a:spcBef>
              <a:buFont typeface="+mj-lt"/>
              <a:buAutoNum type="romanLcPeriod"/>
            </a:pPr>
            <a:r>
              <a:rPr lang="en-US" sz="2800" spc="15" dirty="0">
                <a:solidFill>
                  <a:srgbClr val="2C7ABB"/>
                </a:solidFill>
                <a:latin typeface="Arial Narrow"/>
                <a:cs typeface="Arial Narrow"/>
              </a:rPr>
              <a:t>Linear Regression</a:t>
            </a:r>
          </a:p>
          <a:p>
            <a:pPr marL="1384300" marR="104139" lvl="2" indent="-457200">
              <a:lnSpc>
                <a:spcPct val="114599"/>
              </a:lnSpc>
              <a:spcBef>
                <a:spcPts val="100"/>
              </a:spcBef>
              <a:buFont typeface="+mj-lt"/>
              <a:buAutoNum type="alphaLcPeriod"/>
            </a:pPr>
            <a:r>
              <a:rPr lang="en-US" sz="2800" spc="15" dirty="0">
                <a:solidFill>
                  <a:srgbClr val="2C7ABB"/>
                </a:solidFill>
                <a:latin typeface="Arial Narrow"/>
                <a:cs typeface="Arial Narrow"/>
              </a:rPr>
              <a:t>Multiple Linear Regression </a:t>
            </a:r>
          </a:p>
          <a:p>
            <a:pPr marL="1384300" marR="104139" lvl="2" indent="-457200">
              <a:lnSpc>
                <a:spcPct val="114599"/>
              </a:lnSpc>
              <a:spcBef>
                <a:spcPts val="100"/>
              </a:spcBef>
              <a:buFont typeface="+mj-lt"/>
              <a:buAutoNum type="alphaLcPeriod"/>
            </a:pPr>
            <a:r>
              <a:rPr lang="en-US" sz="2800" spc="15" dirty="0">
                <a:solidFill>
                  <a:srgbClr val="2C7ABB"/>
                </a:solidFill>
                <a:latin typeface="Arial Narrow"/>
                <a:cs typeface="Arial Narrow"/>
              </a:rPr>
              <a:t>LASSO</a:t>
            </a:r>
          </a:p>
          <a:p>
            <a:pPr marL="1384300" marR="104139" lvl="2" indent="-457200">
              <a:lnSpc>
                <a:spcPct val="114599"/>
              </a:lnSpc>
              <a:spcBef>
                <a:spcPts val="100"/>
              </a:spcBef>
              <a:buFont typeface="+mj-lt"/>
              <a:buAutoNum type="alphaLcPeriod"/>
            </a:pPr>
            <a:r>
              <a:rPr lang="en-US" sz="2800" spc="15" dirty="0">
                <a:solidFill>
                  <a:srgbClr val="2C7ABB"/>
                </a:solidFill>
                <a:latin typeface="Arial Narrow"/>
                <a:cs typeface="Arial Narrow"/>
              </a:rPr>
              <a:t>Ridge</a:t>
            </a:r>
          </a:p>
          <a:p>
            <a:pPr marL="1384300" marR="104139" lvl="2" indent="-457200">
              <a:lnSpc>
                <a:spcPct val="114599"/>
              </a:lnSpc>
              <a:spcBef>
                <a:spcPts val="100"/>
              </a:spcBef>
              <a:buFont typeface="+mj-lt"/>
              <a:buAutoNum type="alphaLcPeriod"/>
            </a:pPr>
            <a:r>
              <a:rPr lang="en-US" sz="2800" spc="15" dirty="0" err="1">
                <a:solidFill>
                  <a:srgbClr val="2C7ABB"/>
                </a:solidFill>
                <a:latin typeface="Arial Narrow"/>
                <a:cs typeface="Arial Narrow"/>
              </a:rPr>
              <a:t>ElasticNet</a:t>
            </a:r>
            <a:endParaRPr lang="en-US" sz="2800" spc="15" dirty="0">
              <a:solidFill>
                <a:srgbClr val="2C7ABB"/>
              </a:solidFill>
              <a:latin typeface="Arial Narrow"/>
              <a:cs typeface="Arial Narrow"/>
            </a:endParaRPr>
          </a:p>
          <a:p>
            <a:pPr marL="869950" marR="104139" lvl="1" indent="-400050">
              <a:lnSpc>
                <a:spcPct val="114599"/>
              </a:lnSpc>
              <a:spcBef>
                <a:spcPts val="100"/>
              </a:spcBef>
              <a:buFont typeface="+mj-lt"/>
              <a:buAutoNum type="romanLcPeriod"/>
            </a:pPr>
            <a:r>
              <a:rPr lang="en-US" sz="2800" spc="15" dirty="0" err="1">
                <a:solidFill>
                  <a:srgbClr val="2C7ABB"/>
                </a:solidFill>
                <a:latin typeface="Arial Narrow"/>
                <a:cs typeface="Arial Narrow"/>
              </a:rPr>
              <a:t>Keras</a:t>
            </a:r>
            <a:r>
              <a:rPr lang="en-US" sz="2800" spc="15" dirty="0">
                <a:solidFill>
                  <a:srgbClr val="2C7ABB"/>
                </a:solidFill>
                <a:latin typeface="Arial Narrow"/>
                <a:cs typeface="Arial Narrow"/>
              </a:rPr>
              <a:t>/TensorFlow: Neural Network</a:t>
            </a:r>
          </a:p>
          <a:p>
            <a:pPr marL="869950" marR="104139" lvl="1" indent="-400050">
              <a:lnSpc>
                <a:spcPct val="114599"/>
              </a:lnSpc>
              <a:spcBef>
                <a:spcPts val="100"/>
              </a:spcBef>
              <a:buFont typeface="+mj-lt"/>
              <a:buAutoNum type="romanLcPeriod"/>
            </a:pPr>
            <a:r>
              <a:rPr lang="en-US" sz="2800" spc="15" dirty="0" err="1">
                <a:solidFill>
                  <a:srgbClr val="2C7ABB"/>
                </a:solidFill>
                <a:latin typeface="Arial Narrow"/>
                <a:cs typeface="Arial Narrow"/>
              </a:rPr>
              <a:t>XGBoost</a:t>
            </a:r>
            <a:endParaRPr lang="en-US" sz="2800" spc="15" dirty="0">
              <a:solidFill>
                <a:srgbClr val="2C7ABB"/>
              </a:solidFill>
              <a:latin typeface="Arial Narrow"/>
              <a:cs typeface="Arial Narrow"/>
            </a:endParaRPr>
          </a:p>
          <a:p>
            <a:pPr marL="412750" marR="104139" indent="-400050">
              <a:lnSpc>
                <a:spcPct val="114599"/>
              </a:lnSpc>
              <a:spcBef>
                <a:spcPts val="100"/>
              </a:spcBef>
              <a:buFont typeface="+mj-lt"/>
              <a:buAutoNum type="romanUcPeriod"/>
            </a:pPr>
            <a:r>
              <a:rPr lang="en-US" sz="2800" spc="15" dirty="0">
                <a:solidFill>
                  <a:srgbClr val="2C7ABB"/>
                </a:solidFill>
                <a:latin typeface="Arial Narrow"/>
                <a:cs typeface="Arial Narrow"/>
              </a:rPr>
              <a:t>Model Selection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rgbClr val="2C7ABB"/>
          </a:solidFill>
        </p:spPr>
        <p:txBody>
          <a:bodyPr wrap="square" lIns="0" tIns="0" rIns="0" bIns="0" rtlCol="0"/>
          <a:lstStyle/>
          <a:p>
            <a:endParaRPr/>
          </a:p>
        </p:txBody>
      </p:sp>
      <p:sp>
        <p:nvSpPr>
          <p:cNvPr id="3" name="object 3"/>
          <p:cNvSpPr txBox="1">
            <a:spLocks noGrp="1"/>
          </p:cNvSpPr>
          <p:nvPr>
            <p:ph type="title"/>
          </p:nvPr>
        </p:nvSpPr>
        <p:spPr>
          <a:xfrm>
            <a:off x="1016000" y="663575"/>
            <a:ext cx="4546600" cy="659155"/>
          </a:xfrm>
          <a:prstGeom prst="rect">
            <a:avLst/>
          </a:prstGeom>
        </p:spPr>
        <p:txBody>
          <a:bodyPr vert="horz" wrap="square" lIns="0" tIns="12700" rIns="0" bIns="0" rtlCol="0">
            <a:spAutoFit/>
          </a:bodyPr>
          <a:lstStyle/>
          <a:p>
            <a:pPr marL="12700">
              <a:lnSpc>
                <a:spcPct val="100000"/>
              </a:lnSpc>
              <a:spcBef>
                <a:spcPts val="100"/>
              </a:spcBef>
              <a:tabLst>
                <a:tab pos="1276350" algn="l"/>
                <a:tab pos="3370579" algn="l"/>
              </a:tabLst>
            </a:pPr>
            <a:r>
              <a:rPr lang="en-US" spc="-15" dirty="0">
                <a:solidFill>
                  <a:srgbClr val="FFFFFF"/>
                </a:solidFill>
              </a:rPr>
              <a:t>Section I</a:t>
            </a:r>
            <a:endParaRPr spc="-155" dirty="0">
              <a:solidFill>
                <a:srgbClr val="FFFFFF"/>
              </a:solidFill>
            </a:endParaRPr>
          </a:p>
        </p:txBody>
      </p:sp>
      <p:sp>
        <p:nvSpPr>
          <p:cNvPr id="5" name="object 5"/>
          <p:cNvSpPr/>
          <p:nvPr/>
        </p:nvSpPr>
        <p:spPr>
          <a:xfrm>
            <a:off x="13345918" y="0"/>
            <a:ext cx="4942081" cy="10286999"/>
          </a:xfrm>
          <a:prstGeom prst="rect">
            <a:avLst/>
          </a:prstGeom>
          <a:blipFill>
            <a:blip r:embed="rId2" cstate="print"/>
            <a:stretch>
              <a:fillRect/>
            </a:stretch>
          </a:blipFill>
        </p:spPr>
        <p:txBody>
          <a:bodyPr wrap="square" lIns="0" tIns="0" rIns="0" bIns="0" rtlCol="0"/>
          <a:lstStyle/>
          <a:p>
            <a:endParaRPr/>
          </a:p>
        </p:txBody>
      </p:sp>
      <p:sp>
        <p:nvSpPr>
          <p:cNvPr id="6" name="object 6"/>
          <p:cNvSpPr/>
          <p:nvPr/>
        </p:nvSpPr>
        <p:spPr>
          <a:xfrm>
            <a:off x="1015109" y="2095500"/>
            <a:ext cx="11315700" cy="7641292"/>
          </a:xfrm>
          <a:custGeom>
            <a:avLst/>
            <a:gdLst/>
            <a:ahLst/>
            <a:cxnLst/>
            <a:rect l="l" t="t" r="r" b="b"/>
            <a:pathLst>
              <a:path w="11315700" h="6248400">
                <a:moveTo>
                  <a:pt x="0" y="0"/>
                </a:moveTo>
                <a:lnTo>
                  <a:pt x="11315700" y="0"/>
                </a:lnTo>
                <a:lnTo>
                  <a:pt x="11315700" y="6248400"/>
                </a:lnTo>
                <a:lnTo>
                  <a:pt x="0" y="6248400"/>
                </a:lnTo>
                <a:lnTo>
                  <a:pt x="0" y="0"/>
                </a:lnTo>
                <a:close/>
              </a:path>
            </a:pathLst>
          </a:custGeom>
          <a:solidFill>
            <a:srgbClr val="FFFFFF"/>
          </a:solidFill>
        </p:spPr>
        <p:txBody>
          <a:bodyPr wrap="square" lIns="0" tIns="0" rIns="0" bIns="0" rtlCol="0"/>
          <a:lstStyle/>
          <a:p>
            <a:endParaRPr/>
          </a:p>
        </p:txBody>
      </p:sp>
      <p:sp>
        <p:nvSpPr>
          <p:cNvPr id="7" name="object 7"/>
          <p:cNvSpPr txBox="1"/>
          <p:nvPr/>
        </p:nvSpPr>
        <p:spPr>
          <a:xfrm>
            <a:off x="1668770" y="2276260"/>
            <a:ext cx="9993630" cy="7226594"/>
          </a:xfrm>
          <a:prstGeom prst="rect">
            <a:avLst/>
          </a:prstGeom>
        </p:spPr>
        <p:txBody>
          <a:bodyPr vert="horz" wrap="square" lIns="0" tIns="12700" rIns="0" bIns="0" rtlCol="0">
            <a:spAutoFit/>
          </a:bodyPr>
          <a:lstStyle/>
          <a:p>
            <a:pPr marL="12700" algn="just">
              <a:lnSpc>
                <a:spcPct val="100000"/>
              </a:lnSpc>
              <a:spcBef>
                <a:spcPts val="100"/>
              </a:spcBef>
            </a:pPr>
            <a:r>
              <a:rPr lang="en-US" sz="3600" b="1" spc="-235" dirty="0">
                <a:solidFill>
                  <a:srgbClr val="2C7ABB"/>
                </a:solidFill>
                <a:latin typeface="Tahoma"/>
                <a:cs typeface="Tahoma"/>
              </a:rPr>
              <a:t>Introduction: Ames, Iowa Housing Data</a:t>
            </a:r>
          </a:p>
          <a:p>
            <a:pPr marL="12700" algn="just">
              <a:lnSpc>
                <a:spcPct val="100000"/>
              </a:lnSpc>
              <a:spcBef>
                <a:spcPts val="100"/>
              </a:spcBef>
            </a:pPr>
            <a:endParaRPr lang="en-US" sz="2000" b="1" spc="-235" dirty="0">
              <a:solidFill>
                <a:srgbClr val="2C7ABB"/>
              </a:solidFill>
              <a:latin typeface="Tahoma"/>
              <a:cs typeface="Tahoma"/>
            </a:endParaRPr>
          </a:p>
          <a:p>
            <a:pPr marL="12700" marR="64769" algn="just">
              <a:lnSpc>
                <a:spcPct val="114599"/>
              </a:lnSpc>
            </a:pPr>
            <a:r>
              <a:rPr lang="en-US" sz="2000" b="1" spc="45" dirty="0">
                <a:solidFill>
                  <a:srgbClr val="2C7ABB"/>
                </a:solidFill>
                <a:latin typeface="Arial Narrow"/>
                <a:cs typeface="Arial Narrow"/>
              </a:rPr>
              <a:t>Purpose</a:t>
            </a:r>
          </a:p>
          <a:p>
            <a:pPr marL="12700" marR="64769" algn="just">
              <a:lnSpc>
                <a:spcPct val="114599"/>
              </a:lnSpc>
            </a:pPr>
            <a:r>
              <a:rPr lang="en-US" sz="2000" spc="45" dirty="0">
                <a:solidFill>
                  <a:srgbClr val="2C7ABB"/>
                </a:solidFill>
                <a:latin typeface="Arial Narrow"/>
                <a:cs typeface="Arial Narrow"/>
              </a:rPr>
              <a:t>We aim to utilize various machine learning methodologies to predict the housing prices in Ames, Iowa to an acceptable accuracy. The data illustrates various home features and includes sales price and we hope to create a model that can best predict the prices that appear in the dataset. </a:t>
            </a:r>
          </a:p>
          <a:p>
            <a:pPr marL="12700" marR="64769" algn="just">
              <a:lnSpc>
                <a:spcPct val="114599"/>
              </a:lnSpc>
            </a:pPr>
            <a:endParaRPr lang="en-US" sz="2000" spc="45" dirty="0">
              <a:solidFill>
                <a:srgbClr val="2C7ABB"/>
              </a:solidFill>
              <a:latin typeface="Arial Narrow"/>
              <a:cs typeface="Arial Narrow"/>
            </a:endParaRPr>
          </a:p>
          <a:p>
            <a:pPr marL="12700" marR="64769" algn="just">
              <a:lnSpc>
                <a:spcPct val="114599"/>
              </a:lnSpc>
            </a:pPr>
            <a:r>
              <a:rPr lang="en-US" sz="2000" b="1" spc="45" dirty="0">
                <a:solidFill>
                  <a:srgbClr val="2C7ABB"/>
                </a:solidFill>
                <a:latin typeface="Arial Narrow"/>
                <a:cs typeface="Arial Narrow"/>
              </a:rPr>
              <a:t>Data</a:t>
            </a:r>
          </a:p>
          <a:p>
            <a:pPr marL="12700" marR="64769" algn="just">
              <a:lnSpc>
                <a:spcPct val="114599"/>
              </a:lnSpc>
            </a:pPr>
            <a:r>
              <a:rPr lang="en-US" sz="2000" spc="45" dirty="0">
                <a:solidFill>
                  <a:schemeClr val="accent1"/>
                </a:solidFill>
                <a:latin typeface="Arial Narrow"/>
                <a:cs typeface="Arial Narrow"/>
                <a:hlinkClick r:id="rId3">
                  <a:extLst>
                    <a:ext uri="{A12FA001-AC4F-418D-AE19-62706E023703}">
                      <ahyp:hlinkClr xmlns:ahyp="http://schemas.microsoft.com/office/drawing/2018/hyperlinkcolor" val="tx"/>
                    </a:ext>
                  </a:extLst>
                </a:hlinkClick>
              </a:rPr>
              <a:t>Ames Housing Data from Kaggle (Link)</a:t>
            </a:r>
            <a:endParaRPr lang="en-US" sz="2000" spc="45" dirty="0">
              <a:solidFill>
                <a:schemeClr val="accent1"/>
              </a:solidFill>
              <a:latin typeface="Arial Narrow"/>
              <a:cs typeface="Arial Narrow"/>
            </a:endParaRPr>
          </a:p>
          <a:p>
            <a:pPr marL="12700" marR="64769" algn="just">
              <a:lnSpc>
                <a:spcPct val="114599"/>
              </a:lnSpc>
            </a:pPr>
            <a:endParaRPr lang="en-US" sz="2000" spc="45" dirty="0">
              <a:solidFill>
                <a:srgbClr val="2C7ABB"/>
              </a:solidFill>
              <a:latin typeface="Arial Narrow"/>
              <a:cs typeface="Arial Narrow"/>
            </a:endParaRPr>
          </a:p>
          <a:p>
            <a:pPr marL="12700" marR="64769" algn="just">
              <a:lnSpc>
                <a:spcPct val="114599"/>
              </a:lnSpc>
            </a:pPr>
            <a:r>
              <a:rPr lang="en-US" sz="2000" b="1" spc="45" dirty="0">
                <a:solidFill>
                  <a:srgbClr val="2C7ABB"/>
                </a:solidFill>
                <a:latin typeface="Arial Narrow"/>
                <a:cs typeface="Arial Narrow"/>
              </a:rPr>
              <a:t>Additional Information</a:t>
            </a:r>
          </a:p>
          <a:p>
            <a:pPr marL="12700" marR="64769" algn="just">
              <a:lnSpc>
                <a:spcPct val="114599"/>
              </a:lnSpc>
            </a:pPr>
            <a:r>
              <a:rPr lang="en-US" sz="2000" spc="45" dirty="0">
                <a:solidFill>
                  <a:srgbClr val="2C7ABB"/>
                </a:solidFill>
                <a:latin typeface="Arial Narrow"/>
                <a:cs typeface="Arial Narrow"/>
              </a:rPr>
              <a:t>Years: 2006 – 2010</a:t>
            </a:r>
          </a:p>
          <a:p>
            <a:pPr marL="12700" marR="64769" algn="just">
              <a:lnSpc>
                <a:spcPct val="114599"/>
              </a:lnSpc>
            </a:pPr>
            <a:r>
              <a:rPr lang="en-US" sz="2000" spc="45" dirty="0">
                <a:solidFill>
                  <a:srgbClr val="2C7ABB"/>
                </a:solidFill>
                <a:latin typeface="Arial Narrow"/>
                <a:cs typeface="Arial Narrow"/>
              </a:rPr>
              <a:t>Data type: CSV</a:t>
            </a:r>
          </a:p>
          <a:p>
            <a:pPr marL="12700" marR="64769" algn="just">
              <a:lnSpc>
                <a:spcPct val="114599"/>
              </a:lnSpc>
            </a:pPr>
            <a:r>
              <a:rPr lang="en-US" sz="2000" spc="45" dirty="0">
                <a:solidFill>
                  <a:srgbClr val="2C7ABB"/>
                </a:solidFill>
                <a:latin typeface="Arial Narrow"/>
                <a:cs typeface="Arial Narrow"/>
              </a:rPr>
              <a:t>Data: Has 82 levels of data, mostly consisting of home features.</a:t>
            </a:r>
          </a:p>
          <a:p>
            <a:pPr marL="12700" marR="64769" algn="just">
              <a:lnSpc>
                <a:spcPct val="114599"/>
              </a:lnSpc>
            </a:pPr>
            <a:endParaRPr lang="en-US" sz="2000" spc="45" dirty="0">
              <a:solidFill>
                <a:srgbClr val="2C7ABB"/>
              </a:solidFill>
              <a:latin typeface="Arial Narrow"/>
              <a:cs typeface="Arial Narrow"/>
            </a:endParaRPr>
          </a:p>
          <a:p>
            <a:pPr marL="12700" marR="64769" algn="just">
              <a:lnSpc>
                <a:spcPct val="114599"/>
              </a:lnSpc>
            </a:pPr>
            <a:r>
              <a:rPr lang="en-US" sz="2000" b="1" spc="45" dirty="0">
                <a:solidFill>
                  <a:srgbClr val="2C7ABB"/>
                </a:solidFill>
                <a:latin typeface="Arial Narrow"/>
                <a:cs typeface="Arial Narrow"/>
              </a:rPr>
              <a:t>Steps: </a:t>
            </a:r>
          </a:p>
          <a:p>
            <a:pPr marL="12700" marR="64769" algn="just">
              <a:lnSpc>
                <a:spcPct val="114599"/>
              </a:lnSpc>
            </a:pPr>
            <a:r>
              <a:rPr lang="en-US" sz="2000" spc="45" dirty="0">
                <a:solidFill>
                  <a:srgbClr val="2C7ABB"/>
                </a:solidFill>
                <a:latin typeface="Arial Narrow"/>
                <a:cs typeface="Arial Narrow"/>
              </a:rPr>
              <a:t>Clean data, identify key data points, test and select models.</a:t>
            </a:r>
          </a:p>
          <a:p>
            <a:pPr marL="12700" marR="64769" algn="just">
              <a:lnSpc>
                <a:spcPct val="114599"/>
              </a:lnSpc>
            </a:pPr>
            <a:endParaRPr lang="en-US" sz="2000" b="1" spc="45" dirty="0">
              <a:solidFill>
                <a:srgbClr val="2C7ABB"/>
              </a:solidFill>
              <a:latin typeface="Arial Narrow"/>
              <a:cs typeface="Arial Narrow"/>
            </a:endParaRPr>
          </a:p>
          <a:p>
            <a:pPr marL="12700" marR="64769" algn="just">
              <a:lnSpc>
                <a:spcPct val="114599"/>
              </a:lnSpc>
            </a:pPr>
            <a:r>
              <a:rPr lang="en-US" sz="2000" b="1" spc="45" dirty="0">
                <a:solidFill>
                  <a:srgbClr val="2C7ABB"/>
                </a:solidFill>
                <a:latin typeface="Arial Narrow"/>
                <a:cs typeface="Arial Narrow"/>
              </a:rPr>
              <a:t>GitHub</a:t>
            </a:r>
          </a:p>
          <a:p>
            <a:pPr marL="12700" marR="64769" algn="just">
              <a:lnSpc>
                <a:spcPct val="114599"/>
              </a:lnSpc>
            </a:pPr>
            <a:r>
              <a:rPr lang="en-US" sz="2000" spc="45" dirty="0">
                <a:solidFill>
                  <a:schemeClr val="accent1"/>
                </a:solidFill>
                <a:latin typeface="Arial Narrow"/>
                <a:cs typeface="Arial Narrow"/>
                <a:hlinkClick r:id="rId4">
                  <a:extLst>
                    <a:ext uri="{A12FA001-AC4F-418D-AE19-62706E023703}">
                      <ahyp:hlinkClr xmlns:ahyp="http://schemas.microsoft.com/office/drawing/2018/hyperlinkcolor" val="tx"/>
                    </a:ext>
                  </a:extLst>
                </a:hlinkClick>
              </a:rPr>
              <a:t>Final Project GitHub (Link)</a:t>
            </a:r>
            <a:endParaRPr lang="en-US" sz="2000" spc="45" dirty="0">
              <a:solidFill>
                <a:schemeClr val="accent1"/>
              </a:solidFill>
              <a:latin typeface="Arial Narrow"/>
              <a:cs typeface="Arial Narrow"/>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 y="0"/>
            <a:ext cx="7467600" cy="10287000"/>
          </a:xfrm>
          <a:custGeom>
            <a:avLst/>
            <a:gdLst/>
            <a:ahLst/>
            <a:cxnLst/>
            <a:rect l="l" t="t" r="r" b="b"/>
            <a:pathLst>
              <a:path w="8613775" h="10287000">
                <a:moveTo>
                  <a:pt x="0" y="0"/>
                </a:moveTo>
                <a:lnTo>
                  <a:pt x="0" y="10287000"/>
                </a:lnTo>
                <a:lnTo>
                  <a:pt x="8613673" y="10287000"/>
                </a:lnTo>
                <a:lnTo>
                  <a:pt x="8613673" y="0"/>
                </a:lnTo>
                <a:lnTo>
                  <a:pt x="0" y="0"/>
                </a:lnTo>
                <a:close/>
              </a:path>
            </a:pathLst>
          </a:custGeom>
          <a:solidFill>
            <a:srgbClr val="2C7ABB"/>
          </a:solidFill>
        </p:spPr>
        <p:txBody>
          <a:bodyPr wrap="square" lIns="0" tIns="0" rIns="0" bIns="0" rtlCol="0"/>
          <a:lstStyle/>
          <a:p>
            <a:endParaRPr/>
          </a:p>
        </p:txBody>
      </p:sp>
      <p:sp>
        <p:nvSpPr>
          <p:cNvPr id="4" name="object 4"/>
          <p:cNvSpPr txBox="1">
            <a:spLocks noGrp="1"/>
          </p:cNvSpPr>
          <p:nvPr>
            <p:ph type="title"/>
          </p:nvPr>
        </p:nvSpPr>
        <p:spPr>
          <a:xfrm>
            <a:off x="8305800" y="1847235"/>
            <a:ext cx="5308600" cy="659155"/>
          </a:xfrm>
          <a:prstGeom prst="rect">
            <a:avLst/>
          </a:prstGeom>
        </p:spPr>
        <p:txBody>
          <a:bodyPr vert="horz" wrap="square" lIns="0" tIns="12700" rIns="0" bIns="0" rtlCol="0">
            <a:spAutoFit/>
          </a:bodyPr>
          <a:lstStyle/>
          <a:p>
            <a:pPr marL="12700">
              <a:lnSpc>
                <a:spcPct val="100000"/>
              </a:lnSpc>
              <a:spcBef>
                <a:spcPts val="100"/>
              </a:spcBef>
              <a:tabLst>
                <a:tab pos="1971675" algn="l"/>
              </a:tabLst>
            </a:pPr>
            <a:r>
              <a:rPr lang="en-US" spc="-95" dirty="0"/>
              <a:t>Section II</a:t>
            </a:r>
            <a:endParaRPr spc="-155" dirty="0"/>
          </a:p>
        </p:txBody>
      </p:sp>
      <p:sp>
        <p:nvSpPr>
          <p:cNvPr id="5" name="object 5"/>
          <p:cNvSpPr txBox="1"/>
          <p:nvPr/>
        </p:nvSpPr>
        <p:spPr>
          <a:xfrm>
            <a:off x="8318500" y="2876884"/>
            <a:ext cx="7572375" cy="914400"/>
          </a:xfrm>
          <a:prstGeom prst="rect">
            <a:avLst/>
          </a:prstGeom>
          <a:solidFill>
            <a:srgbClr val="2C7ABB"/>
          </a:solidFill>
        </p:spPr>
        <p:txBody>
          <a:bodyPr vert="horz" wrap="square" lIns="0" tIns="247015" rIns="0" bIns="0" rtlCol="0">
            <a:spAutoFit/>
          </a:bodyPr>
          <a:lstStyle/>
          <a:p>
            <a:pPr marL="309245">
              <a:lnSpc>
                <a:spcPct val="100000"/>
              </a:lnSpc>
              <a:spcBef>
                <a:spcPts val="1945"/>
              </a:spcBef>
            </a:pPr>
            <a:r>
              <a:rPr lang="en-US" sz="2800" b="1" spc="-170" dirty="0">
                <a:solidFill>
                  <a:srgbClr val="FFFFFF"/>
                </a:solidFill>
                <a:latin typeface="Tahoma"/>
                <a:cs typeface="Tahoma"/>
              </a:rPr>
              <a:t>Data Cleaning</a:t>
            </a:r>
            <a:endParaRPr sz="2800" dirty="0">
              <a:latin typeface="Tahoma"/>
              <a:cs typeface="Tahoma"/>
            </a:endParaRPr>
          </a:p>
        </p:txBody>
      </p:sp>
      <p:pic>
        <p:nvPicPr>
          <p:cNvPr id="10" name="Picture 9">
            <a:extLst>
              <a:ext uri="{FF2B5EF4-FFF2-40B4-BE49-F238E27FC236}">
                <a16:creationId xmlns:a16="http://schemas.microsoft.com/office/drawing/2014/main" id="{258014F7-B711-49DB-A2B8-72D09920B097}"/>
              </a:ext>
            </a:extLst>
          </p:cNvPr>
          <p:cNvPicPr>
            <a:picLocks noChangeAspect="1"/>
          </p:cNvPicPr>
          <p:nvPr/>
        </p:nvPicPr>
        <p:blipFill rotWithShape="1">
          <a:blip r:embed="rId2">
            <a:extLst>
              <a:ext uri="{28A0092B-C50C-407E-A947-70E740481C1C}">
                <a14:useLocalDpi xmlns:a14="http://schemas.microsoft.com/office/drawing/2010/main" val="0"/>
              </a:ext>
            </a:extLst>
          </a:blip>
          <a:srcRect l="32282" r="17328"/>
          <a:stretch/>
        </p:blipFill>
        <p:spPr>
          <a:xfrm>
            <a:off x="762000" y="685800"/>
            <a:ext cx="5852160" cy="8915400"/>
          </a:xfrm>
          <a:prstGeom prst="rect">
            <a:avLst/>
          </a:prstGeom>
          <a:ln w="28575">
            <a:solidFill>
              <a:schemeClr val="tx1"/>
            </a:solidFill>
          </a:ln>
        </p:spPr>
      </p:pic>
      <p:sp>
        <p:nvSpPr>
          <p:cNvPr id="11" name="TextBox 10">
            <a:extLst>
              <a:ext uri="{FF2B5EF4-FFF2-40B4-BE49-F238E27FC236}">
                <a16:creationId xmlns:a16="http://schemas.microsoft.com/office/drawing/2014/main" id="{077269E5-822B-433C-A24B-4940A1EB8C39}"/>
              </a:ext>
            </a:extLst>
          </p:cNvPr>
          <p:cNvSpPr txBox="1"/>
          <p:nvPr/>
        </p:nvSpPr>
        <p:spPr>
          <a:xfrm>
            <a:off x="8229600" y="4209435"/>
            <a:ext cx="8458200" cy="4478149"/>
          </a:xfrm>
          <a:prstGeom prst="rect">
            <a:avLst/>
          </a:prstGeom>
          <a:noFill/>
        </p:spPr>
        <p:txBody>
          <a:bodyPr wrap="square" rtlCol="0">
            <a:spAutoFit/>
          </a:bodyPr>
          <a:lstStyle/>
          <a:p>
            <a:pPr marL="584200" marR="137160" indent="-571500">
              <a:lnSpc>
                <a:spcPct val="114599"/>
              </a:lnSpc>
              <a:spcBef>
                <a:spcPts val="2400"/>
              </a:spcBef>
              <a:buFont typeface="Arial" panose="020B0604020202020204" pitchFamily="34" charset="0"/>
              <a:buChar char="•"/>
            </a:pPr>
            <a:r>
              <a:rPr lang="en-US" sz="3600" spc="45" dirty="0">
                <a:solidFill>
                  <a:schemeClr val="accent1">
                    <a:lumMod val="50000"/>
                  </a:schemeClr>
                </a:solidFill>
                <a:latin typeface="Arial Narrow"/>
                <a:cs typeface="Arial Narrow"/>
              </a:rPr>
              <a:t>Identifying useful home attributes</a:t>
            </a:r>
          </a:p>
          <a:p>
            <a:pPr marL="584200" marR="137160" indent="-571500">
              <a:lnSpc>
                <a:spcPct val="114599"/>
              </a:lnSpc>
              <a:spcBef>
                <a:spcPts val="2400"/>
              </a:spcBef>
              <a:buFont typeface="Arial" panose="020B0604020202020204" pitchFamily="34" charset="0"/>
              <a:buChar char="•"/>
            </a:pPr>
            <a:r>
              <a:rPr lang="en-US" sz="3600" spc="45" dirty="0">
                <a:solidFill>
                  <a:schemeClr val="accent1">
                    <a:lumMod val="50000"/>
                  </a:schemeClr>
                </a:solidFill>
                <a:latin typeface="Arial Narrow"/>
                <a:cs typeface="Arial Narrow"/>
              </a:rPr>
              <a:t>Correlation Heatmap per sales price</a:t>
            </a:r>
          </a:p>
          <a:p>
            <a:pPr marL="584200" marR="137160" indent="-571500">
              <a:lnSpc>
                <a:spcPct val="114599"/>
              </a:lnSpc>
              <a:spcBef>
                <a:spcPts val="2400"/>
              </a:spcBef>
              <a:buFont typeface="Arial" panose="020B0604020202020204" pitchFamily="34" charset="0"/>
              <a:buChar char="•"/>
            </a:pPr>
            <a:r>
              <a:rPr lang="en-US" sz="3600" spc="45" dirty="0">
                <a:solidFill>
                  <a:schemeClr val="accent1">
                    <a:lumMod val="50000"/>
                  </a:schemeClr>
                </a:solidFill>
                <a:latin typeface="Arial Narrow"/>
                <a:cs typeface="Arial Narrow"/>
              </a:rPr>
              <a:t>Removing </a:t>
            </a:r>
            <a:r>
              <a:rPr lang="en-US" sz="3600" spc="45" dirty="0" err="1">
                <a:solidFill>
                  <a:schemeClr val="accent1">
                    <a:lumMod val="50000"/>
                  </a:schemeClr>
                </a:solidFill>
                <a:latin typeface="Arial Narrow"/>
                <a:cs typeface="Arial Narrow"/>
              </a:rPr>
              <a:t>NaN</a:t>
            </a:r>
            <a:r>
              <a:rPr lang="en-US" sz="3600" spc="45" dirty="0">
                <a:solidFill>
                  <a:schemeClr val="accent1">
                    <a:lumMod val="50000"/>
                  </a:schemeClr>
                </a:solidFill>
                <a:latin typeface="Arial Narrow"/>
                <a:cs typeface="Arial Narrow"/>
              </a:rPr>
              <a:t> values</a:t>
            </a:r>
          </a:p>
          <a:p>
            <a:pPr marL="1041400" marR="137160" lvl="1" indent="-571500">
              <a:lnSpc>
                <a:spcPct val="114599"/>
              </a:lnSpc>
              <a:spcBef>
                <a:spcPts val="2400"/>
              </a:spcBef>
              <a:buFont typeface="Arial" panose="020B0604020202020204" pitchFamily="34" charset="0"/>
              <a:buChar char="•"/>
            </a:pPr>
            <a:r>
              <a:rPr lang="en-US" sz="3600" spc="45" dirty="0">
                <a:solidFill>
                  <a:schemeClr val="accent1">
                    <a:lumMod val="50000"/>
                  </a:schemeClr>
                </a:solidFill>
                <a:latin typeface="Arial Narrow"/>
                <a:cs typeface="Arial Narrow"/>
              </a:rPr>
              <a:t>Utilized numerical values throughout dataset</a:t>
            </a:r>
          </a:p>
          <a:p>
            <a:endParaRPr lang="en-US" dirty="0"/>
          </a:p>
        </p:txBody>
      </p:sp>
    </p:spTree>
    <p:extLst>
      <p:ext uri="{BB962C8B-B14F-4D97-AF65-F5344CB8AC3E}">
        <p14:creationId xmlns:p14="http://schemas.microsoft.com/office/powerpoint/2010/main" val="33586970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15733244" y="9694417"/>
            <a:ext cx="2123440" cy="228268"/>
          </a:xfrm>
          <a:prstGeom prst="rect">
            <a:avLst/>
          </a:prstGeom>
        </p:spPr>
        <p:txBody>
          <a:bodyPr vert="horz" wrap="square" lIns="0" tIns="12700" rIns="0" bIns="0" rtlCol="0">
            <a:spAutoFit/>
          </a:bodyPr>
          <a:lstStyle/>
          <a:p>
            <a:pPr marL="12700" algn="r">
              <a:lnSpc>
                <a:spcPct val="100000"/>
              </a:lnSpc>
              <a:spcBef>
                <a:spcPts val="100"/>
              </a:spcBef>
            </a:pPr>
            <a:r>
              <a:rPr lang="en-US" sz="1400" spc="5" dirty="0">
                <a:solidFill>
                  <a:srgbClr val="FFFFFF"/>
                </a:solidFill>
                <a:latin typeface="Arial Narrow"/>
                <a:cs typeface="Arial Narrow"/>
              </a:rPr>
              <a:t>Final Project: March 21, 2019</a:t>
            </a:r>
            <a:endParaRPr sz="1400" dirty="0">
              <a:latin typeface="Arial Narrow"/>
              <a:cs typeface="Arial Narrow"/>
            </a:endParaRPr>
          </a:p>
        </p:txBody>
      </p:sp>
      <p:sp>
        <p:nvSpPr>
          <p:cNvPr id="6" name="object 6"/>
          <p:cNvSpPr txBox="1"/>
          <p:nvPr/>
        </p:nvSpPr>
        <p:spPr>
          <a:xfrm>
            <a:off x="1795308" y="240958"/>
            <a:ext cx="778220" cy="781624"/>
          </a:xfrm>
          <a:prstGeom prst="rect">
            <a:avLst/>
          </a:prstGeom>
          <a:solidFill>
            <a:srgbClr val="2C7ABB"/>
          </a:solidFill>
        </p:spPr>
        <p:txBody>
          <a:bodyPr vert="horz" wrap="square" lIns="0" tIns="347345" rIns="0" bIns="0" rtlCol="0">
            <a:spAutoFit/>
          </a:bodyPr>
          <a:lstStyle/>
          <a:p>
            <a:pPr marL="339090">
              <a:lnSpc>
                <a:spcPct val="100000"/>
              </a:lnSpc>
              <a:spcBef>
                <a:spcPts val="2735"/>
              </a:spcBef>
            </a:pPr>
            <a:endParaRPr sz="2800" dirty="0">
              <a:latin typeface="Tahoma"/>
              <a:cs typeface="Tahoma"/>
            </a:endParaRPr>
          </a:p>
        </p:txBody>
      </p:sp>
      <p:sp>
        <p:nvSpPr>
          <p:cNvPr id="12" name="Title 11">
            <a:extLst>
              <a:ext uri="{FF2B5EF4-FFF2-40B4-BE49-F238E27FC236}">
                <a16:creationId xmlns:a16="http://schemas.microsoft.com/office/drawing/2014/main" id="{78855B16-0343-407F-A120-0A0A7889EDA3}"/>
              </a:ext>
            </a:extLst>
          </p:cNvPr>
          <p:cNvSpPr>
            <a:spLocks noGrp="1"/>
          </p:cNvSpPr>
          <p:nvPr>
            <p:ph type="title"/>
          </p:nvPr>
        </p:nvSpPr>
        <p:spPr>
          <a:xfrm>
            <a:off x="3048000" y="299030"/>
            <a:ext cx="6248400" cy="1292662"/>
          </a:xfrm>
        </p:spPr>
        <p:txBody>
          <a:bodyPr/>
          <a:lstStyle/>
          <a:p>
            <a:r>
              <a:rPr lang="en-US" dirty="0"/>
              <a:t>Neural Network Model</a:t>
            </a:r>
          </a:p>
        </p:txBody>
      </p:sp>
      <p:pic>
        <p:nvPicPr>
          <p:cNvPr id="14" name="Picture 13">
            <a:extLst>
              <a:ext uri="{FF2B5EF4-FFF2-40B4-BE49-F238E27FC236}">
                <a16:creationId xmlns:a16="http://schemas.microsoft.com/office/drawing/2014/main" id="{B1AF06DE-E362-4DB3-AD7C-121F34260D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0544" y="23352"/>
            <a:ext cx="17144998" cy="10287000"/>
          </a:xfrm>
          <a:prstGeom prst="rect">
            <a:avLst/>
          </a:prstGeom>
        </p:spPr>
      </p:pic>
    </p:spTree>
    <p:extLst>
      <p:ext uri="{BB962C8B-B14F-4D97-AF65-F5344CB8AC3E}">
        <p14:creationId xmlns:p14="http://schemas.microsoft.com/office/powerpoint/2010/main" val="3511061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9313147"/>
            <a:ext cx="18288000" cy="974090"/>
          </a:xfrm>
          <a:custGeom>
            <a:avLst/>
            <a:gdLst/>
            <a:ahLst/>
            <a:cxnLst/>
            <a:rect l="l" t="t" r="r" b="b"/>
            <a:pathLst>
              <a:path w="18288000" h="974090">
                <a:moveTo>
                  <a:pt x="0" y="973851"/>
                </a:moveTo>
                <a:lnTo>
                  <a:pt x="0" y="0"/>
                </a:lnTo>
                <a:lnTo>
                  <a:pt x="18288001" y="0"/>
                </a:lnTo>
                <a:lnTo>
                  <a:pt x="18288001" y="973851"/>
                </a:lnTo>
                <a:lnTo>
                  <a:pt x="0" y="973851"/>
                </a:lnTo>
                <a:close/>
              </a:path>
            </a:pathLst>
          </a:custGeom>
          <a:solidFill>
            <a:srgbClr val="2C7ABB"/>
          </a:solidFill>
        </p:spPr>
        <p:txBody>
          <a:bodyPr wrap="square" lIns="0" tIns="0" rIns="0" bIns="0" rtlCol="0"/>
          <a:lstStyle/>
          <a:p>
            <a:endParaRPr/>
          </a:p>
        </p:txBody>
      </p:sp>
      <p:sp>
        <p:nvSpPr>
          <p:cNvPr id="5" name="object 5"/>
          <p:cNvSpPr txBox="1">
            <a:spLocks noGrp="1"/>
          </p:cNvSpPr>
          <p:nvPr>
            <p:ph type="title"/>
          </p:nvPr>
        </p:nvSpPr>
        <p:spPr>
          <a:xfrm>
            <a:off x="1725133" y="913419"/>
            <a:ext cx="12887014" cy="659155"/>
          </a:xfrm>
          <a:prstGeom prst="rect">
            <a:avLst/>
          </a:prstGeom>
        </p:spPr>
        <p:txBody>
          <a:bodyPr vert="horz" wrap="square" lIns="0" tIns="12700" rIns="0" bIns="0" rtlCol="0">
            <a:spAutoFit/>
          </a:bodyPr>
          <a:lstStyle/>
          <a:p>
            <a:pPr marL="6915784">
              <a:lnSpc>
                <a:spcPct val="100000"/>
              </a:lnSpc>
              <a:spcBef>
                <a:spcPts val="100"/>
              </a:spcBef>
              <a:tabLst>
                <a:tab pos="11417300" algn="l"/>
              </a:tabLst>
            </a:pPr>
            <a:r>
              <a:rPr lang="en-US" spc="-95" dirty="0"/>
              <a:t>Section III</a:t>
            </a:r>
            <a:endParaRPr spc="-270" dirty="0"/>
          </a:p>
        </p:txBody>
      </p:sp>
      <p:pic>
        <p:nvPicPr>
          <p:cNvPr id="9" name="Picture 8">
            <a:extLst>
              <a:ext uri="{FF2B5EF4-FFF2-40B4-BE49-F238E27FC236}">
                <a16:creationId xmlns:a16="http://schemas.microsoft.com/office/drawing/2014/main" id="{06236794-1CD5-4F0B-BADA-FDD5E2B0BF02}"/>
              </a:ext>
            </a:extLst>
          </p:cNvPr>
          <p:cNvPicPr>
            <a:picLocks noChangeAspect="1"/>
          </p:cNvPicPr>
          <p:nvPr/>
        </p:nvPicPr>
        <p:blipFill rotWithShape="1">
          <a:blip r:embed="rId2">
            <a:extLst>
              <a:ext uri="{28A0092B-C50C-407E-A947-70E740481C1C}">
                <a14:useLocalDpi xmlns:a14="http://schemas.microsoft.com/office/drawing/2010/main" val="0"/>
              </a:ext>
            </a:extLst>
          </a:blip>
          <a:srcRect l="31638" t="-11241" r="16821" b="9014"/>
          <a:stretch/>
        </p:blipFill>
        <p:spPr>
          <a:xfrm>
            <a:off x="0" y="-1188720"/>
            <a:ext cx="7955280" cy="10515600"/>
          </a:xfrm>
          <a:prstGeom prst="rect">
            <a:avLst/>
          </a:prstGeom>
        </p:spPr>
      </p:pic>
      <p:sp>
        <p:nvSpPr>
          <p:cNvPr id="10" name="object 5">
            <a:extLst>
              <a:ext uri="{FF2B5EF4-FFF2-40B4-BE49-F238E27FC236}">
                <a16:creationId xmlns:a16="http://schemas.microsoft.com/office/drawing/2014/main" id="{0F16ACDC-16D4-40B9-90C7-2BB99705069F}"/>
              </a:ext>
            </a:extLst>
          </p:cNvPr>
          <p:cNvSpPr txBox="1"/>
          <p:nvPr/>
        </p:nvSpPr>
        <p:spPr>
          <a:xfrm>
            <a:off x="8610600" y="2081950"/>
            <a:ext cx="7572375" cy="864980"/>
          </a:xfrm>
          <a:prstGeom prst="rect">
            <a:avLst/>
          </a:prstGeom>
          <a:solidFill>
            <a:schemeClr val="bg1"/>
          </a:solidFill>
        </p:spPr>
        <p:txBody>
          <a:bodyPr vert="horz" wrap="square" lIns="0" tIns="247015" rIns="0" bIns="0" rtlCol="0">
            <a:spAutoFit/>
          </a:bodyPr>
          <a:lstStyle/>
          <a:p>
            <a:pPr marL="309245">
              <a:lnSpc>
                <a:spcPct val="100000"/>
              </a:lnSpc>
              <a:spcBef>
                <a:spcPts val="1945"/>
              </a:spcBef>
            </a:pPr>
            <a:r>
              <a:rPr lang="en-US" sz="4000" b="1" spc="-170" dirty="0">
                <a:solidFill>
                  <a:schemeClr val="accent1"/>
                </a:solidFill>
                <a:latin typeface="Arial" panose="020B0604020202020204" pitchFamily="34" charset="0"/>
                <a:cs typeface="Arial" panose="020B0604020202020204" pitchFamily="34" charset="0"/>
              </a:rPr>
              <a:t>Machine Learning</a:t>
            </a:r>
            <a:endParaRPr sz="4000" dirty="0">
              <a:solidFill>
                <a:schemeClr val="accent1"/>
              </a:solidFill>
              <a:latin typeface="Arial" panose="020B0604020202020204" pitchFamily="34" charset="0"/>
              <a:cs typeface="Arial" panose="020B0604020202020204" pitchFamily="34" charset="0"/>
            </a:endParaRPr>
          </a:p>
        </p:txBody>
      </p:sp>
      <p:sp>
        <p:nvSpPr>
          <p:cNvPr id="14" name="object 5">
            <a:extLst>
              <a:ext uri="{FF2B5EF4-FFF2-40B4-BE49-F238E27FC236}">
                <a16:creationId xmlns:a16="http://schemas.microsoft.com/office/drawing/2014/main" id="{E952DBF4-4481-43E1-AA04-B0FC23BFA5FF}"/>
              </a:ext>
            </a:extLst>
          </p:cNvPr>
          <p:cNvSpPr txBox="1"/>
          <p:nvPr/>
        </p:nvSpPr>
        <p:spPr>
          <a:xfrm>
            <a:off x="9628240" y="4341922"/>
            <a:ext cx="4983908" cy="680314"/>
          </a:xfrm>
          <a:prstGeom prst="rect">
            <a:avLst/>
          </a:prstGeom>
          <a:solidFill>
            <a:schemeClr val="bg1"/>
          </a:solidFill>
        </p:spPr>
        <p:txBody>
          <a:bodyPr vert="horz" wrap="square" lIns="0" tIns="247015" rIns="0" bIns="0" rtlCol="0">
            <a:spAutoFit/>
          </a:bodyPr>
          <a:lstStyle/>
          <a:p>
            <a:pPr marL="766445" indent="-457200">
              <a:lnSpc>
                <a:spcPct val="100000"/>
              </a:lnSpc>
              <a:spcBef>
                <a:spcPts val="1945"/>
              </a:spcBef>
              <a:buFont typeface="Arial" panose="020B0604020202020204" pitchFamily="34" charset="0"/>
              <a:buChar char="•"/>
            </a:pPr>
            <a:r>
              <a:rPr lang="en-US" sz="2800" b="1" spc="-170" dirty="0" err="1">
                <a:solidFill>
                  <a:schemeClr val="accent1"/>
                </a:solidFill>
                <a:latin typeface="Arial" panose="020B0604020202020204" pitchFamily="34" charset="0"/>
                <a:cs typeface="Arial" panose="020B0604020202020204" pitchFamily="34" charset="0"/>
              </a:rPr>
              <a:t>Keras</a:t>
            </a:r>
            <a:r>
              <a:rPr lang="en-US" sz="2800" b="1" spc="-170" dirty="0">
                <a:solidFill>
                  <a:schemeClr val="accent1"/>
                </a:solidFill>
                <a:latin typeface="Arial" panose="020B0604020202020204" pitchFamily="34" charset="0"/>
                <a:cs typeface="Arial" panose="020B0604020202020204" pitchFamily="34" charset="0"/>
              </a:rPr>
              <a:t>: Neural Network</a:t>
            </a:r>
          </a:p>
        </p:txBody>
      </p:sp>
      <p:sp>
        <p:nvSpPr>
          <p:cNvPr id="15" name="object 5">
            <a:extLst>
              <a:ext uri="{FF2B5EF4-FFF2-40B4-BE49-F238E27FC236}">
                <a16:creationId xmlns:a16="http://schemas.microsoft.com/office/drawing/2014/main" id="{05DC8402-5AD2-4177-B70D-0DB37E744E01}"/>
              </a:ext>
            </a:extLst>
          </p:cNvPr>
          <p:cNvSpPr txBox="1"/>
          <p:nvPr/>
        </p:nvSpPr>
        <p:spPr>
          <a:xfrm>
            <a:off x="9638072" y="5413801"/>
            <a:ext cx="4974075" cy="680314"/>
          </a:xfrm>
          <a:prstGeom prst="rect">
            <a:avLst/>
          </a:prstGeom>
          <a:solidFill>
            <a:schemeClr val="bg1"/>
          </a:solidFill>
        </p:spPr>
        <p:txBody>
          <a:bodyPr vert="horz" wrap="square" lIns="0" tIns="247015" rIns="0" bIns="0" rtlCol="0">
            <a:spAutoFit/>
          </a:bodyPr>
          <a:lstStyle/>
          <a:p>
            <a:pPr marL="766445" indent="-457200">
              <a:lnSpc>
                <a:spcPct val="100000"/>
              </a:lnSpc>
              <a:spcBef>
                <a:spcPts val="1945"/>
              </a:spcBef>
              <a:buFont typeface="Arial" panose="020B0604020202020204" pitchFamily="34" charset="0"/>
              <a:buChar char="•"/>
            </a:pPr>
            <a:r>
              <a:rPr lang="en-US" sz="2800" b="1" spc="-170" dirty="0" err="1">
                <a:solidFill>
                  <a:schemeClr val="accent1"/>
                </a:solidFill>
                <a:latin typeface="Arial" panose="020B0604020202020204" pitchFamily="34" charset="0"/>
                <a:cs typeface="Arial" panose="020B0604020202020204" pitchFamily="34" charset="0"/>
              </a:rPr>
              <a:t>XGBoost</a:t>
            </a:r>
            <a:endParaRPr lang="en-US" sz="2800" b="1" spc="-170" dirty="0">
              <a:solidFill>
                <a:schemeClr val="accent1"/>
              </a:solidFill>
              <a:latin typeface="Arial" panose="020B0604020202020204" pitchFamily="34" charset="0"/>
              <a:cs typeface="Arial" panose="020B0604020202020204" pitchFamily="34" charset="0"/>
            </a:endParaRPr>
          </a:p>
        </p:txBody>
      </p:sp>
      <p:sp>
        <p:nvSpPr>
          <p:cNvPr id="16" name="object 5">
            <a:extLst>
              <a:ext uri="{FF2B5EF4-FFF2-40B4-BE49-F238E27FC236}">
                <a16:creationId xmlns:a16="http://schemas.microsoft.com/office/drawing/2014/main" id="{D9696DF3-E045-4701-A55D-6CE0CFE900C0}"/>
              </a:ext>
            </a:extLst>
          </p:cNvPr>
          <p:cNvSpPr txBox="1"/>
          <p:nvPr/>
        </p:nvSpPr>
        <p:spPr>
          <a:xfrm>
            <a:off x="9638072" y="3329436"/>
            <a:ext cx="4974076" cy="822960"/>
          </a:xfrm>
          <a:prstGeom prst="rect">
            <a:avLst/>
          </a:prstGeom>
          <a:solidFill>
            <a:srgbClr val="2C7ABB"/>
          </a:solidFill>
        </p:spPr>
        <p:txBody>
          <a:bodyPr vert="horz" wrap="square" lIns="0" tIns="247015" rIns="0" bIns="0" rtlCol="0">
            <a:spAutoFit/>
          </a:bodyPr>
          <a:lstStyle/>
          <a:p>
            <a:pPr marL="766445" indent="-457200">
              <a:lnSpc>
                <a:spcPct val="100000"/>
              </a:lnSpc>
              <a:spcBef>
                <a:spcPts val="1945"/>
              </a:spcBef>
              <a:buFont typeface="Arial" panose="020B0604020202020204" pitchFamily="34" charset="0"/>
              <a:buChar char="•"/>
            </a:pPr>
            <a:r>
              <a:rPr lang="en-US" sz="2800" b="1" spc="-170" dirty="0">
                <a:solidFill>
                  <a:srgbClr val="FFFFFF"/>
                </a:solidFill>
                <a:latin typeface="Arial" panose="020B0604020202020204" pitchFamily="34" charset="0"/>
                <a:cs typeface="Arial" panose="020B0604020202020204" pitchFamily="34" charset="0"/>
              </a:rPr>
              <a:t>Linear Modeling</a:t>
            </a:r>
          </a:p>
        </p:txBody>
      </p:sp>
    </p:spTree>
    <p:extLst>
      <p:ext uri="{BB962C8B-B14F-4D97-AF65-F5344CB8AC3E}">
        <p14:creationId xmlns:p14="http://schemas.microsoft.com/office/powerpoint/2010/main" val="23118169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9313147"/>
            <a:ext cx="18288000" cy="974090"/>
          </a:xfrm>
          <a:custGeom>
            <a:avLst/>
            <a:gdLst/>
            <a:ahLst/>
            <a:cxnLst/>
            <a:rect l="l" t="t" r="r" b="b"/>
            <a:pathLst>
              <a:path w="18288000" h="974090">
                <a:moveTo>
                  <a:pt x="0" y="973851"/>
                </a:moveTo>
                <a:lnTo>
                  <a:pt x="0" y="0"/>
                </a:lnTo>
                <a:lnTo>
                  <a:pt x="18288001" y="0"/>
                </a:lnTo>
                <a:lnTo>
                  <a:pt x="18288001" y="973851"/>
                </a:lnTo>
                <a:lnTo>
                  <a:pt x="0" y="973851"/>
                </a:lnTo>
                <a:close/>
              </a:path>
            </a:pathLst>
          </a:custGeom>
          <a:solidFill>
            <a:srgbClr val="2C7ABB"/>
          </a:solidFill>
        </p:spPr>
        <p:txBody>
          <a:bodyPr wrap="square" lIns="0" tIns="0" rIns="0" bIns="0" rtlCol="0"/>
          <a:lstStyle/>
          <a:p>
            <a:endParaRPr/>
          </a:p>
        </p:txBody>
      </p:sp>
      <p:sp>
        <p:nvSpPr>
          <p:cNvPr id="2" name="Right Triangle 1">
            <a:extLst>
              <a:ext uri="{FF2B5EF4-FFF2-40B4-BE49-F238E27FC236}">
                <a16:creationId xmlns:a16="http://schemas.microsoft.com/office/drawing/2014/main" id="{2300577A-13CE-430C-944F-2E133701A2EB}"/>
              </a:ext>
            </a:extLst>
          </p:cNvPr>
          <p:cNvSpPr/>
          <p:nvPr/>
        </p:nvSpPr>
        <p:spPr>
          <a:xfrm rot="5400000">
            <a:off x="580718" y="-585851"/>
            <a:ext cx="8648701" cy="9829802"/>
          </a:xfrm>
          <a:prstGeom prst="rtTriangle">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ight Triangle 9">
            <a:extLst>
              <a:ext uri="{FF2B5EF4-FFF2-40B4-BE49-F238E27FC236}">
                <a16:creationId xmlns:a16="http://schemas.microsoft.com/office/drawing/2014/main" id="{74B4D804-7E83-46CF-AFE8-2830B2F30F2F}"/>
              </a:ext>
            </a:extLst>
          </p:cNvPr>
          <p:cNvSpPr/>
          <p:nvPr/>
        </p:nvSpPr>
        <p:spPr>
          <a:xfrm rot="16200000">
            <a:off x="13192984" y="4218715"/>
            <a:ext cx="5618031" cy="4572000"/>
          </a:xfrm>
          <a:prstGeom prst="rtTriangle">
            <a:avLst/>
          </a:prstGeom>
          <a:solidFill>
            <a:schemeClr val="accent6">
              <a:lumMod val="60000"/>
              <a:lumOff val="4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78855B16-0343-407F-A120-0A0A7889EDA3}"/>
              </a:ext>
            </a:extLst>
          </p:cNvPr>
          <p:cNvSpPr>
            <a:spLocks noGrp="1"/>
          </p:cNvSpPr>
          <p:nvPr>
            <p:ph type="title"/>
          </p:nvPr>
        </p:nvSpPr>
        <p:spPr>
          <a:xfrm>
            <a:off x="1523968" y="974374"/>
            <a:ext cx="3026775" cy="2585323"/>
          </a:xfrm>
        </p:spPr>
        <p:txBody>
          <a:bodyPr/>
          <a:lstStyle/>
          <a:p>
            <a:pPr>
              <a:spcBef>
                <a:spcPts val="1200"/>
              </a:spcBef>
              <a:spcAft>
                <a:spcPts val="1200"/>
              </a:spcAft>
            </a:pPr>
            <a:r>
              <a:rPr lang="en-US" dirty="0" err="1"/>
              <a:t>i</a:t>
            </a:r>
            <a:r>
              <a:rPr lang="en-US" dirty="0"/>
              <a:t>. Linear Regressions: Yielding Similar Results</a:t>
            </a:r>
          </a:p>
        </p:txBody>
      </p:sp>
      <p:sp>
        <p:nvSpPr>
          <p:cNvPr id="8" name="object 7">
            <a:extLst>
              <a:ext uri="{FF2B5EF4-FFF2-40B4-BE49-F238E27FC236}">
                <a16:creationId xmlns:a16="http://schemas.microsoft.com/office/drawing/2014/main" id="{73B24F94-E4DD-4E84-BF7F-B49285B6D2BD}"/>
              </a:ext>
            </a:extLst>
          </p:cNvPr>
          <p:cNvSpPr txBox="1"/>
          <p:nvPr/>
        </p:nvSpPr>
        <p:spPr>
          <a:xfrm>
            <a:off x="11992898" y="5216180"/>
            <a:ext cx="4959652" cy="463845"/>
          </a:xfrm>
          <a:prstGeom prst="rect">
            <a:avLst/>
          </a:prstGeom>
          <a:solidFill>
            <a:schemeClr val="accent1">
              <a:alpha val="80000"/>
            </a:schemeClr>
          </a:solidFill>
        </p:spPr>
        <p:txBody>
          <a:bodyPr vert="horz" wrap="square" lIns="0" tIns="12700" rIns="0" bIns="0" rtlCol="0" anchor="ctr">
            <a:spAutoFit/>
          </a:bodyPr>
          <a:lstStyle/>
          <a:p>
            <a:pPr marL="469900" marR="104139" lvl="1" algn="ctr">
              <a:lnSpc>
                <a:spcPct val="114599"/>
              </a:lnSpc>
              <a:spcBef>
                <a:spcPts val="100"/>
              </a:spcBef>
            </a:pPr>
            <a:r>
              <a:rPr lang="en-US" sz="2800" b="1" spc="15" dirty="0">
                <a:solidFill>
                  <a:schemeClr val="bg1"/>
                </a:solidFill>
                <a:latin typeface="Arial Narrow"/>
                <a:cs typeface="Arial Narrow"/>
              </a:rPr>
              <a:t>Elastic Net</a:t>
            </a:r>
          </a:p>
        </p:txBody>
      </p:sp>
      <p:sp>
        <p:nvSpPr>
          <p:cNvPr id="9" name="object 7">
            <a:extLst>
              <a:ext uri="{FF2B5EF4-FFF2-40B4-BE49-F238E27FC236}">
                <a16:creationId xmlns:a16="http://schemas.microsoft.com/office/drawing/2014/main" id="{9D49A1C7-C6F1-46E0-9BEF-563964D64B7D}"/>
              </a:ext>
            </a:extLst>
          </p:cNvPr>
          <p:cNvSpPr txBox="1"/>
          <p:nvPr/>
        </p:nvSpPr>
        <p:spPr>
          <a:xfrm>
            <a:off x="11992898" y="1043201"/>
            <a:ext cx="4959652" cy="463845"/>
          </a:xfrm>
          <a:prstGeom prst="rect">
            <a:avLst/>
          </a:prstGeom>
          <a:solidFill>
            <a:schemeClr val="accent1">
              <a:alpha val="80000"/>
            </a:schemeClr>
          </a:solidFill>
        </p:spPr>
        <p:txBody>
          <a:bodyPr vert="horz" wrap="square" lIns="0" tIns="12700" rIns="0" bIns="0" rtlCol="0" anchor="ctr">
            <a:spAutoFit/>
          </a:bodyPr>
          <a:lstStyle/>
          <a:p>
            <a:pPr marL="469900" marR="104139" lvl="1" algn="ctr">
              <a:lnSpc>
                <a:spcPct val="114599"/>
              </a:lnSpc>
              <a:spcBef>
                <a:spcPts val="100"/>
              </a:spcBef>
            </a:pPr>
            <a:r>
              <a:rPr lang="en-US" sz="2800" b="1" spc="15" dirty="0">
                <a:solidFill>
                  <a:schemeClr val="bg1"/>
                </a:solidFill>
                <a:latin typeface="Arial Narrow"/>
                <a:cs typeface="Arial Narrow"/>
              </a:rPr>
              <a:t>Lasso</a:t>
            </a:r>
          </a:p>
        </p:txBody>
      </p:sp>
      <p:sp>
        <p:nvSpPr>
          <p:cNvPr id="11" name="object 7">
            <a:extLst>
              <a:ext uri="{FF2B5EF4-FFF2-40B4-BE49-F238E27FC236}">
                <a16:creationId xmlns:a16="http://schemas.microsoft.com/office/drawing/2014/main" id="{342291E9-2325-4856-AC16-BAEB7E7B906C}"/>
              </a:ext>
            </a:extLst>
          </p:cNvPr>
          <p:cNvSpPr txBox="1"/>
          <p:nvPr/>
        </p:nvSpPr>
        <p:spPr>
          <a:xfrm>
            <a:off x="5325754" y="5216180"/>
            <a:ext cx="4928781" cy="463845"/>
          </a:xfrm>
          <a:prstGeom prst="rect">
            <a:avLst/>
          </a:prstGeom>
          <a:solidFill>
            <a:schemeClr val="accent1">
              <a:alpha val="80000"/>
            </a:schemeClr>
          </a:solidFill>
        </p:spPr>
        <p:txBody>
          <a:bodyPr vert="horz" wrap="square" lIns="0" tIns="12700" rIns="0" bIns="0" rtlCol="0" anchor="ctr">
            <a:spAutoFit/>
          </a:bodyPr>
          <a:lstStyle/>
          <a:p>
            <a:pPr marL="469900" marR="104139" lvl="1" algn="ctr">
              <a:lnSpc>
                <a:spcPct val="114599"/>
              </a:lnSpc>
              <a:spcBef>
                <a:spcPts val="100"/>
              </a:spcBef>
            </a:pPr>
            <a:r>
              <a:rPr lang="en-US" sz="2800" b="1" spc="15" dirty="0">
                <a:solidFill>
                  <a:schemeClr val="bg1"/>
                </a:solidFill>
                <a:latin typeface="Arial Narrow"/>
                <a:cs typeface="Arial Narrow"/>
              </a:rPr>
              <a:t>Ridge</a:t>
            </a:r>
          </a:p>
        </p:txBody>
      </p:sp>
      <p:sp>
        <p:nvSpPr>
          <p:cNvPr id="13" name="object 7">
            <a:extLst>
              <a:ext uri="{FF2B5EF4-FFF2-40B4-BE49-F238E27FC236}">
                <a16:creationId xmlns:a16="http://schemas.microsoft.com/office/drawing/2014/main" id="{F31226A2-0586-4F05-B4BF-39126E1BCE66}"/>
              </a:ext>
            </a:extLst>
          </p:cNvPr>
          <p:cNvSpPr txBox="1"/>
          <p:nvPr/>
        </p:nvSpPr>
        <p:spPr>
          <a:xfrm>
            <a:off x="5325755" y="1082725"/>
            <a:ext cx="4959652" cy="463845"/>
          </a:xfrm>
          <a:prstGeom prst="rect">
            <a:avLst/>
          </a:prstGeom>
          <a:solidFill>
            <a:schemeClr val="accent1">
              <a:alpha val="80000"/>
            </a:schemeClr>
          </a:solidFill>
        </p:spPr>
        <p:txBody>
          <a:bodyPr vert="horz" wrap="square" lIns="0" tIns="12700" rIns="0" bIns="0" rtlCol="0" anchor="ctr">
            <a:spAutoFit/>
          </a:bodyPr>
          <a:lstStyle/>
          <a:p>
            <a:pPr marL="469900" marR="104139" lvl="1" algn="ctr">
              <a:lnSpc>
                <a:spcPct val="114599"/>
              </a:lnSpc>
              <a:spcBef>
                <a:spcPts val="100"/>
              </a:spcBef>
            </a:pPr>
            <a:r>
              <a:rPr lang="en-US" sz="2800" b="1" spc="15" dirty="0">
                <a:solidFill>
                  <a:schemeClr val="bg1"/>
                </a:solidFill>
                <a:latin typeface="Arial Narrow"/>
                <a:cs typeface="Arial Narrow"/>
              </a:rPr>
              <a:t>Multiple Linear Regression</a:t>
            </a:r>
          </a:p>
        </p:txBody>
      </p:sp>
      <p:pic>
        <p:nvPicPr>
          <p:cNvPr id="14" name="Picture 13">
            <a:extLst>
              <a:ext uri="{FF2B5EF4-FFF2-40B4-BE49-F238E27FC236}">
                <a16:creationId xmlns:a16="http://schemas.microsoft.com/office/drawing/2014/main" id="{F63FFA6C-59E7-4F1D-983A-894668561E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92897" y="5802098"/>
            <a:ext cx="4959653" cy="3306435"/>
          </a:xfrm>
          <a:prstGeom prst="rect">
            <a:avLst/>
          </a:prstGeom>
        </p:spPr>
      </p:pic>
      <p:pic>
        <p:nvPicPr>
          <p:cNvPr id="15" name="Picture 14">
            <a:extLst>
              <a:ext uri="{FF2B5EF4-FFF2-40B4-BE49-F238E27FC236}">
                <a16:creationId xmlns:a16="http://schemas.microsoft.com/office/drawing/2014/main" id="{9037B6A2-C4E3-43E4-A049-797B999EE1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92898" y="1646193"/>
            <a:ext cx="4959653" cy="3306435"/>
          </a:xfrm>
          <a:prstGeom prst="rect">
            <a:avLst/>
          </a:prstGeom>
        </p:spPr>
      </p:pic>
      <p:pic>
        <p:nvPicPr>
          <p:cNvPr id="16" name="Picture 15">
            <a:extLst>
              <a:ext uri="{FF2B5EF4-FFF2-40B4-BE49-F238E27FC236}">
                <a16:creationId xmlns:a16="http://schemas.microsoft.com/office/drawing/2014/main" id="{8A131C8B-4C9A-4716-A8D7-F4DB1D8A15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5755" y="1719442"/>
            <a:ext cx="4959653" cy="3306435"/>
          </a:xfrm>
          <a:prstGeom prst="rect">
            <a:avLst/>
          </a:prstGeom>
        </p:spPr>
      </p:pic>
      <p:pic>
        <p:nvPicPr>
          <p:cNvPr id="17" name="Picture 16">
            <a:extLst>
              <a:ext uri="{FF2B5EF4-FFF2-40B4-BE49-F238E27FC236}">
                <a16:creationId xmlns:a16="http://schemas.microsoft.com/office/drawing/2014/main" id="{CD22E12E-107D-4E7E-A4DF-2D3B92596E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5755" y="5824581"/>
            <a:ext cx="4928781" cy="3285854"/>
          </a:xfrm>
          <a:prstGeom prst="rect">
            <a:avLst/>
          </a:prstGeom>
        </p:spPr>
      </p:pic>
      <p:sp>
        <p:nvSpPr>
          <p:cNvPr id="18" name="Oval 17">
            <a:extLst>
              <a:ext uri="{FF2B5EF4-FFF2-40B4-BE49-F238E27FC236}">
                <a16:creationId xmlns:a16="http://schemas.microsoft.com/office/drawing/2014/main" id="{FE4B106D-1CA0-4288-89DA-6F8A65DA8B78}"/>
              </a:ext>
            </a:extLst>
          </p:cNvPr>
          <p:cNvSpPr/>
          <p:nvPr/>
        </p:nvSpPr>
        <p:spPr>
          <a:xfrm>
            <a:off x="9141973" y="2267036"/>
            <a:ext cx="1981200" cy="17915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rial Narrow" panose="020B0606020202030204" pitchFamily="34" charset="0"/>
              </a:rPr>
              <a:t>r-squared value: 0.831933</a:t>
            </a:r>
            <a:endParaRPr lang="en-US" sz="2400" dirty="0">
              <a:latin typeface="Arial Narrow" panose="020B0606020202030204" pitchFamily="34" charset="0"/>
            </a:endParaRPr>
          </a:p>
        </p:txBody>
      </p:sp>
      <p:sp>
        <p:nvSpPr>
          <p:cNvPr id="19" name="Oval 18">
            <a:extLst>
              <a:ext uri="{FF2B5EF4-FFF2-40B4-BE49-F238E27FC236}">
                <a16:creationId xmlns:a16="http://schemas.microsoft.com/office/drawing/2014/main" id="{0E5FC918-1209-40AE-8AD1-3377D91B7620}"/>
              </a:ext>
            </a:extLst>
          </p:cNvPr>
          <p:cNvSpPr/>
          <p:nvPr/>
        </p:nvSpPr>
        <p:spPr>
          <a:xfrm>
            <a:off x="15753737" y="2160306"/>
            <a:ext cx="1981200" cy="17915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rial Narrow" panose="020B0606020202030204" pitchFamily="34" charset="0"/>
              </a:rPr>
              <a:t>r-squared value: 0.831932</a:t>
            </a:r>
            <a:endParaRPr lang="en-US" sz="2400" dirty="0">
              <a:latin typeface="Arial Narrow" panose="020B0606020202030204" pitchFamily="34" charset="0"/>
            </a:endParaRPr>
          </a:p>
        </p:txBody>
      </p:sp>
      <p:sp>
        <p:nvSpPr>
          <p:cNvPr id="20" name="Oval 19">
            <a:extLst>
              <a:ext uri="{FF2B5EF4-FFF2-40B4-BE49-F238E27FC236}">
                <a16:creationId xmlns:a16="http://schemas.microsoft.com/office/drawing/2014/main" id="{B3F4A29A-AA63-4A95-A8D2-F168F16FD372}"/>
              </a:ext>
            </a:extLst>
          </p:cNvPr>
          <p:cNvSpPr/>
          <p:nvPr/>
        </p:nvSpPr>
        <p:spPr>
          <a:xfrm>
            <a:off x="9295962" y="6418019"/>
            <a:ext cx="1981200" cy="17915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rial Narrow" panose="020B0606020202030204" pitchFamily="34" charset="0"/>
              </a:rPr>
              <a:t>r-squared value: 0.831933</a:t>
            </a:r>
            <a:endParaRPr lang="en-US" sz="2400" dirty="0">
              <a:latin typeface="Arial Narrow" panose="020B0606020202030204" pitchFamily="34" charset="0"/>
            </a:endParaRPr>
          </a:p>
        </p:txBody>
      </p:sp>
      <p:sp>
        <p:nvSpPr>
          <p:cNvPr id="21" name="Oval 20">
            <a:extLst>
              <a:ext uri="{FF2B5EF4-FFF2-40B4-BE49-F238E27FC236}">
                <a16:creationId xmlns:a16="http://schemas.microsoft.com/office/drawing/2014/main" id="{C83E3D63-968F-4458-978C-8E43039D111B}"/>
              </a:ext>
            </a:extLst>
          </p:cNvPr>
          <p:cNvSpPr/>
          <p:nvPr/>
        </p:nvSpPr>
        <p:spPr>
          <a:xfrm>
            <a:off x="15837311" y="6453040"/>
            <a:ext cx="1981200" cy="17915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rial Narrow" panose="020B0606020202030204" pitchFamily="34" charset="0"/>
              </a:rPr>
              <a:t>r-squared value: 0.832135</a:t>
            </a:r>
            <a:endParaRPr lang="en-US" sz="2400" dirty="0">
              <a:latin typeface="Arial Narrow" panose="020B0606020202030204" pitchFamily="34" charset="0"/>
            </a:endParaRPr>
          </a:p>
        </p:txBody>
      </p:sp>
      <p:sp>
        <p:nvSpPr>
          <p:cNvPr id="6" name="object 6"/>
          <p:cNvSpPr txBox="1"/>
          <p:nvPr/>
        </p:nvSpPr>
        <p:spPr>
          <a:xfrm>
            <a:off x="467943" y="1043201"/>
            <a:ext cx="778220" cy="781624"/>
          </a:xfrm>
          <a:prstGeom prst="rect">
            <a:avLst/>
          </a:prstGeom>
          <a:solidFill>
            <a:srgbClr val="2C7ABB"/>
          </a:solidFill>
        </p:spPr>
        <p:txBody>
          <a:bodyPr vert="horz" wrap="square" lIns="0" tIns="347345" rIns="0" bIns="0" rtlCol="0">
            <a:spAutoFit/>
          </a:bodyPr>
          <a:lstStyle/>
          <a:p>
            <a:pPr marL="339090">
              <a:lnSpc>
                <a:spcPct val="100000"/>
              </a:lnSpc>
              <a:spcBef>
                <a:spcPts val="2735"/>
              </a:spcBef>
            </a:pPr>
            <a:endParaRPr sz="2800" dirty="0">
              <a:latin typeface="Tahoma"/>
              <a:cs typeface="Tahoma"/>
            </a:endParaRPr>
          </a:p>
        </p:txBody>
      </p:sp>
    </p:spTree>
    <p:extLst>
      <p:ext uri="{BB962C8B-B14F-4D97-AF65-F5344CB8AC3E}">
        <p14:creationId xmlns:p14="http://schemas.microsoft.com/office/powerpoint/2010/main" val="387786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object 2">
            <a:extLst>
              <a:ext uri="{FF2B5EF4-FFF2-40B4-BE49-F238E27FC236}">
                <a16:creationId xmlns:a16="http://schemas.microsoft.com/office/drawing/2014/main" id="{90885CF2-DCB9-4D89-A1F7-70F9BC74B3E7}"/>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solidFill>
            <a:srgbClr val="2C7ABB"/>
          </a:solidFill>
        </p:spPr>
        <p:txBody>
          <a:bodyPr wrap="square" lIns="0" tIns="0" rIns="0" bIns="0" rtlCol="0"/>
          <a:lstStyle/>
          <a:p>
            <a:endParaRPr dirty="0"/>
          </a:p>
        </p:txBody>
      </p:sp>
      <p:sp>
        <p:nvSpPr>
          <p:cNvPr id="4" name="object 4"/>
          <p:cNvSpPr txBox="1">
            <a:spLocks noGrp="1"/>
          </p:cNvSpPr>
          <p:nvPr>
            <p:ph type="title"/>
          </p:nvPr>
        </p:nvSpPr>
        <p:spPr>
          <a:xfrm>
            <a:off x="6844915" y="409285"/>
            <a:ext cx="4508885" cy="659155"/>
          </a:xfrm>
          <a:prstGeom prst="rect">
            <a:avLst/>
          </a:prstGeom>
        </p:spPr>
        <p:txBody>
          <a:bodyPr vert="horz" wrap="square" lIns="0" tIns="12700" rIns="0" bIns="0" rtlCol="0">
            <a:spAutoFit/>
          </a:bodyPr>
          <a:lstStyle/>
          <a:p>
            <a:pPr marL="12700">
              <a:lnSpc>
                <a:spcPct val="100000"/>
              </a:lnSpc>
              <a:spcBef>
                <a:spcPts val="100"/>
              </a:spcBef>
              <a:tabLst>
                <a:tab pos="1369060" algn="l"/>
              </a:tabLst>
            </a:pPr>
            <a:r>
              <a:rPr lang="en-US" b="1" spc="-229" dirty="0" err="1">
                <a:solidFill>
                  <a:srgbClr val="FFFFFF"/>
                </a:solidFill>
              </a:rPr>
              <a:t>i</a:t>
            </a:r>
            <a:r>
              <a:rPr lang="en-US" b="1" spc="-229" dirty="0">
                <a:solidFill>
                  <a:srgbClr val="FFFFFF"/>
                </a:solidFill>
              </a:rPr>
              <a:t>. Linear Regression</a:t>
            </a:r>
            <a:endParaRPr b="1" spc="-10" dirty="0">
              <a:solidFill>
                <a:srgbClr val="FFFFFF"/>
              </a:solidFill>
            </a:endParaRPr>
          </a:p>
        </p:txBody>
      </p:sp>
      <p:sp>
        <p:nvSpPr>
          <p:cNvPr id="5" name="object 5"/>
          <p:cNvSpPr txBox="1"/>
          <p:nvPr/>
        </p:nvSpPr>
        <p:spPr>
          <a:xfrm>
            <a:off x="6551972" y="1426630"/>
            <a:ext cx="10401300" cy="1198401"/>
          </a:xfrm>
          <a:prstGeom prst="rect">
            <a:avLst/>
          </a:prstGeom>
          <a:noFill/>
        </p:spPr>
        <p:txBody>
          <a:bodyPr vert="horz" wrap="square" lIns="0" tIns="243204" rIns="0" bIns="0" rtlCol="0">
            <a:spAutoFit/>
          </a:bodyPr>
          <a:lstStyle/>
          <a:p>
            <a:pPr marL="356870">
              <a:lnSpc>
                <a:spcPct val="100000"/>
              </a:lnSpc>
              <a:spcBef>
                <a:spcPts val="1914"/>
              </a:spcBef>
            </a:pPr>
            <a:r>
              <a:rPr lang="en-US" sz="2800" dirty="0">
                <a:solidFill>
                  <a:schemeClr val="bg1"/>
                </a:solidFill>
                <a:latin typeface="Tahoma"/>
                <a:cs typeface="Tahoma"/>
              </a:rPr>
              <a:t>Multiple linear regression for expensive homes</a:t>
            </a:r>
            <a:endParaRPr sz="2800" dirty="0">
              <a:solidFill>
                <a:schemeClr val="bg1"/>
              </a:solidFill>
              <a:latin typeface="Tahoma"/>
              <a:cs typeface="Tahoma"/>
            </a:endParaRPr>
          </a:p>
        </p:txBody>
      </p:sp>
      <p:sp>
        <p:nvSpPr>
          <p:cNvPr id="6" name="object 6"/>
          <p:cNvSpPr txBox="1"/>
          <p:nvPr/>
        </p:nvSpPr>
        <p:spPr>
          <a:xfrm>
            <a:off x="6844915" y="3544883"/>
            <a:ext cx="10066020" cy="669992"/>
          </a:xfrm>
          <a:prstGeom prst="rect">
            <a:avLst/>
          </a:prstGeom>
        </p:spPr>
        <p:txBody>
          <a:bodyPr vert="horz" wrap="square" lIns="0" tIns="12700" rIns="0" bIns="0" rtlCol="0">
            <a:spAutoFit/>
          </a:bodyPr>
          <a:lstStyle/>
          <a:p>
            <a:pPr marL="355600" marR="137160" indent="-342900" algn="just">
              <a:lnSpc>
                <a:spcPct val="114599"/>
              </a:lnSpc>
              <a:spcBef>
                <a:spcPts val="100"/>
              </a:spcBef>
              <a:buAutoNum type="arabicPeriod"/>
            </a:pPr>
            <a:endParaRPr lang="en-US" sz="2000" spc="45" dirty="0">
              <a:solidFill>
                <a:srgbClr val="FFFFFF"/>
              </a:solidFill>
              <a:latin typeface="Arial Narrow"/>
              <a:cs typeface="Arial Narrow"/>
            </a:endParaRPr>
          </a:p>
          <a:p>
            <a:pPr marL="355600" marR="137160" indent="-342900" algn="just">
              <a:lnSpc>
                <a:spcPct val="114599"/>
              </a:lnSpc>
              <a:spcBef>
                <a:spcPts val="100"/>
              </a:spcBef>
              <a:buAutoNum type="arabicPeriod"/>
            </a:pPr>
            <a:endParaRPr sz="1800" dirty="0">
              <a:latin typeface="Arial Narrow"/>
              <a:cs typeface="Arial Narrow"/>
            </a:endParaRPr>
          </a:p>
        </p:txBody>
      </p:sp>
      <p:pic>
        <p:nvPicPr>
          <p:cNvPr id="7" name="Picture 6">
            <a:extLst>
              <a:ext uri="{FF2B5EF4-FFF2-40B4-BE49-F238E27FC236}">
                <a16:creationId xmlns:a16="http://schemas.microsoft.com/office/drawing/2014/main" id="{6D5676E2-D2E9-4762-9A08-23D52403024E}"/>
              </a:ext>
            </a:extLst>
          </p:cNvPr>
          <p:cNvPicPr>
            <a:picLocks noChangeAspect="1"/>
          </p:cNvPicPr>
          <p:nvPr/>
        </p:nvPicPr>
        <p:blipFill rotWithShape="1">
          <a:blip r:embed="rId2">
            <a:extLst>
              <a:ext uri="{28A0092B-C50C-407E-A947-70E740481C1C}">
                <a14:useLocalDpi xmlns:a14="http://schemas.microsoft.com/office/drawing/2010/main" val="0"/>
              </a:ext>
            </a:extLst>
          </a:blip>
          <a:srcRect l="47000" r="5665"/>
          <a:stretch/>
        </p:blipFill>
        <p:spPr>
          <a:xfrm>
            <a:off x="0" y="0"/>
            <a:ext cx="6492240" cy="10287000"/>
          </a:xfrm>
          <a:prstGeom prst="rect">
            <a:avLst/>
          </a:prstGeom>
        </p:spPr>
      </p:pic>
      <p:pic>
        <p:nvPicPr>
          <p:cNvPr id="12" name="Picture 11">
            <a:extLst>
              <a:ext uri="{FF2B5EF4-FFF2-40B4-BE49-F238E27FC236}">
                <a16:creationId xmlns:a16="http://schemas.microsoft.com/office/drawing/2014/main" id="{D3324D09-9657-4D2E-8EC1-F7ACD93198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2800" y="2705100"/>
            <a:ext cx="8878113" cy="5918741"/>
          </a:xfrm>
          <a:prstGeom prst="rect">
            <a:avLst/>
          </a:prstGeom>
          <a:ln w="28575">
            <a:solidFill>
              <a:schemeClr val="tx1"/>
            </a:solidFill>
          </a:ln>
        </p:spPr>
      </p:pic>
      <p:sp>
        <p:nvSpPr>
          <p:cNvPr id="10" name="Oval 9">
            <a:extLst>
              <a:ext uri="{FF2B5EF4-FFF2-40B4-BE49-F238E27FC236}">
                <a16:creationId xmlns:a16="http://schemas.microsoft.com/office/drawing/2014/main" id="{F9C29570-FECB-41CF-8B58-564692EDD3ED}"/>
              </a:ext>
            </a:extLst>
          </p:cNvPr>
          <p:cNvSpPr/>
          <p:nvPr/>
        </p:nvSpPr>
        <p:spPr>
          <a:xfrm>
            <a:off x="14989068" y="7986003"/>
            <a:ext cx="1964204" cy="198063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Ridge model: </a:t>
            </a:r>
            <a:r>
              <a:rPr lang="en-US" sz="2800" b="1" dirty="0">
                <a:solidFill>
                  <a:schemeClr val="tx1"/>
                </a:solidFill>
              </a:rPr>
              <a:t>0.6476</a:t>
            </a:r>
          </a:p>
        </p:txBody>
      </p:sp>
      <p:sp>
        <p:nvSpPr>
          <p:cNvPr id="11" name="Oval 10">
            <a:extLst>
              <a:ext uri="{FF2B5EF4-FFF2-40B4-BE49-F238E27FC236}">
                <a16:creationId xmlns:a16="http://schemas.microsoft.com/office/drawing/2014/main" id="{6523B79E-C21D-422E-8998-E49D4CE09920}"/>
              </a:ext>
            </a:extLst>
          </p:cNvPr>
          <p:cNvSpPr/>
          <p:nvPr/>
        </p:nvSpPr>
        <p:spPr>
          <a:xfrm>
            <a:off x="15890406" y="6159526"/>
            <a:ext cx="2125732" cy="213303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LASSO model: </a:t>
            </a:r>
            <a:r>
              <a:rPr lang="en-US" sz="2800" b="1" dirty="0">
                <a:solidFill>
                  <a:schemeClr val="tx1"/>
                </a:solidFill>
              </a:rPr>
              <a:t>0.6475</a:t>
            </a:r>
          </a:p>
        </p:txBody>
      </p:sp>
      <p:sp>
        <p:nvSpPr>
          <p:cNvPr id="14" name="Oval 13">
            <a:extLst>
              <a:ext uri="{FF2B5EF4-FFF2-40B4-BE49-F238E27FC236}">
                <a16:creationId xmlns:a16="http://schemas.microsoft.com/office/drawing/2014/main" id="{EA9FB4FA-EB9D-4FB7-B100-D5EF1986C5F9}"/>
              </a:ext>
            </a:extLst>
          </p:cNvPr>
          <p:cNvSpPr/>
          <p:nvPr/>
        </p:nvSpPr>
        <p:spPr>
          <a:xfrm>
            <a:off x="15734626" y="3802985"/>
            <a:ext cx="2294727" cy="23713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1"/>
                </a:solidFill>
              </a:rPr>
              <a:t>ElasticNet</a:t>
            </a:r>
            <a:r>
              <a:rPr lang="en-US" sz="2800" dirty="0">
                <a:solidFill>
                  <a:schemeClr val="tx1"/>
                </a:solidFill>
              </a:rPr>
              <a:t> model: </a:t>
            </a:r>
          </a:p>
          <a:p>
            <a:pPr algn="ctr"/>
            <a:r>
              <a:rPr lang="en-US" sz="2800" b="1" dirty="0">
                <a:solidFill>
                  <a:schemeClr val="tx1"/>
                </a:solidFill>
              </a:rPr>
              <a:t>0.6520</a:t>
            </a:r>
            <a:endParaRPr lang="en-US" b="1" dirty="0">
              <a:solidFill>
                <a:schemeClr val="tx1"/>
              </a:solidFill>
            </a:endParaRPr>
          </a:p>
        </p:txBody>
      </p:sp>
      <p:sp>
        <p:nvSpPr>
          <p:cNvPr id="2" name="Oval 1">
            <a:extLst>
              <a:ext uri="{FF2B5EF4-FFF2-40B4-BE49-F238E27FC236}">
                <a16:creationId xmlns:a16="http://schemas.microsoft.com/office/drawing/2014/main" id="{F0ADB4DC-70D3-4972-92DE-C45F3A63E121}"/>
              </a:ext>
            </a:extLst>
          </p:cNvPr>
          <p:cNvSpPr/>
          <p:nvPr/>
        </p:nvSpPr>
        <p:spPr>
          <a:xfrm>
            <a:off x="14672188" y="1412080"/>
            <a:ext cx="2667000" cy="256620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Multiple Linear Regression model: </a:t>
            </a:r>
          </a:p>
          <a:p>
            <a:pPr algn="ctr"/>
            <a:r>
              <a:rPr lang="en-US" sz="2800" b="1" dirty="0">
                <a:solidFill>
                  <a:schemeClr val="tx1"/>
                </a:solidFill>
              </a:rPr>
              <a:t>0.6475</a:t>
            </a:r>
            <a:endParaRPr lang="en-US" b="1" dirty="0">
              <a:solidFill>
                <a:schemeClr val="tx1"/>
              </a:solidFill>
            </a:endParaRPr>
          </a:p>
        </p:txBody>
      </p:sp>
    </p:spTree>
    <p:extLst>
      <p:ext uri="{BB962C8B-B14F-4D97-AF65-F5344CB8AC3E}">
        <p14:creationId xmlns:p14="http://schemas.microsoft.com/office/powerpoint/2010/main" val="39745369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9313147"/>
            <a:ext cx="18288000" cy="974090"/>
          </a:xfrm>
          <a:custGeom>
            <a:avLst/>
            <a:gdLst/>
            <a:ahLst/>
            <a:cxnLst/>
            <a:rect l="l" t="t" r="r" b="b"/>
            <a:pathLst>
              <a:path w="18288000" h="974090">
                <a:moveTo>
                  <a:pt x="0" y="973851"/>
                </a:moveTo>
                <a:lnTo>
                  <a:pt x="0" y="0"/>
                </a:lnTo>
                <a:lnTo>
                  <a:pt x="18288001" y="0"/>
                </a:lnTo>
                <a:lnTo>
                  <a:pt x="18288001" y="973851"/>
                </a:lnTo>
                <a:lnTo>
                  <a:pt x="0" y="973851"/>
                </a:lnTo>
                <a:close/>
              </a:path>
            </a:pathLst>
          </a:custGeom>
          <a:solidFill>
            <a:srgbClr val="2C7ABB"/>
          </a:solidFill>
        </p:spPr>
        <p:txBody>
          <a:bodyPr wrap="square" lIns="0" tIns="0" rIns="0" bIns="0" rtlCol="0"/>
          <a:lstStyle/>
          <a:p>
            <a:endParaRPr/>
          </a:p>
        </p:txBody>
      </p:sp>
      <p:sp>
        <p:nvSpPr>
          <p:cNvPr id="5" name="object 5"/>
          <p:cNvSpPr txBox="1">
            <a:spLocks noGrp="1"/>
          </p:cNvSpPr>
          <p:nvPr>
            <p:ph type="title"/>
          </p:nvPr>
        </p:nvSpPr>
        <p:spPr>
          <a:xfrm>
            <a:off x="1725133" y="913419"/>
            <a:ext cx="12887014" cy="659155"/>
          </a:xfrm>
          <a:prstGeom prst="rect">
            <a:avLst/>
          </a:prstGeom>
        </p:spPr>
        <p:txBody>
          <a:bodyPr vert="horz" wrap="square" lIns="0" tIns="12700" rIns="0" bIns="0" rtlCol="0">
            <a:spAutoFit/>
          </a:bodyPr>
          <a:lstStyle/>
          <a:p>
            <a:pPr marL="6915784">
              <a:lnSpc>
                <a:spcPct val="100000"/>
              </a:lnSpc>
              <a:spcBef>
                <a:spcPts val="100"/>
              </a:spcBef>
              <a:tabLst>
                <a:tab pos="11417300" algn="l"/>
              </a:tabLst>
            </a:pPr>
            <a:r>
              <a:rPr lang="en-US" spc="-95" dirty="0"/>
              <a:t>Section III</a:t>
            </a:r>
            <a:endParaRPr spc="-270" dirty="0"/>
          </a:p>
        </p:txBody>
      </p:sp>
      <p:pic>
        <p:nvPicPr>
          <p:cNvPr id="9" name="Picture 8">
            <a:extLst>
              <a:ext uri="{FF2B5EF4-FFF2-40B4-BE49-F238E27FC236}">
                <a16:creationId xmlns:a16="http://schemas.microsoft.com/office/drawing/2014/main" id="{06236794-1CD5-4F0B-BADA-FDD5E2B0BF02}"/>
              </a:ext>
            </a:extLst>
          </p:cNvPr>
          <p:cNvPicPr>
            <a:picLocks noChangeAspect="1"/>
          </p:cNvPicPr>
          <p:nvPr/>
        </p:nvPicPr>
        <p:blipFill rotWithShape="1">
          <a:blip r:embed="rId2">
            <a:extLst>
              <a:ext uri="{28A0092B-C50C-407E-A947-70E740481C1C}">
                <a14:useLocalDpi xmlns:a14="http://schemas.microsoft.com/office/drawing/2010/main" val="0"/>
              </a:ext>
            </a:extLst>
          </a:blip>
          <a:srcRect l="31638" t="-11241" r="16821" b="9014"/>
          <a:stretch/>
        </p:blipFill>
        <p:spPr>
          <a:xfrm>
            <a:off x="0" y="-1188720"/>
            <a:ext cx="7955280" cy="10515600"/>
          </a:xfrm>
          <a:prstGeom prst="rect">
            <a:avLst/>
          </a:prstGeom>
        </p:spPr>
      </p:pic>
      <p:sp>
        <p:nvSpPr>
          <p:cNvPr id="10" name="object 5">
            <a:extLst>
              <a:ext uri="{FF2B5EF4-FFF2-40B4-BE49-F238E27FC236}">
                <a16:creationId xmlns:a16="http://schemas.microsoft.com/office/drawing/2014/main" id="{0F16ACDC-16D4-40B9-90C7-2BB99705069F}"/>
              </a:ext>
            </a:extLst>
          </p:cNvPr>
          <p:cNvSpPr txBox="1"/>
          <p:nvPr/>
        </p:nvSpPr>
        <p:spPr>
          <a:xfrm>
            <a:off x="8610600" y="2081950"/>
            <a:ext cx="7572375" cy="864980"/>
          </a:xfrm>
          <a:prstGeom prst="rect">
            <a:avLst/>
          </a:prstGeom>
          <a:solidFill>
            <a:schemeClr val="bg1"/>
          </a:solidFill>
        </p:spPr>
        <p:txBody>
          <a:bodyPr vert="horz" wrap="square" lIns="0" tIns="247015" rIns="0" bIns="0" rtlCol="0">
            <a:spAutoFit/>
          </a:bodyPr>
          <a:lstStyle/>
          <a:p>
            <a:pPr marL="309245">
              <a:lnSpc>
                <a:spcPct val="100000"/>
              </a:lnSpc>
              <a:spcBef>
                <a:spcPts val="1945"/>
              </a:spcBef>
            </a:pPr>
            <a:r>
              <a:rPr lang="en-US" sz="4000" b="1" spc="-170" dirty="0">
                <a:solidFill>
                  <a:schemeClr val="accent1"/>
                </a:solidFill>
                <a:latin typeface="Arial" panose="020B0604020202020204" pitchFamily="34" charset="0"/>
                <a:cs typeface="Arial" panose="020B0604020202020204" pitchFamily="34" charset="0"/>
              </a:rPr>
              <a:t>Machine Learning</a:t>
            </a:r>
            <a:endParaRPr sz="4000" dirty="0">
              <a:solidFill>
                <a:schemeClr val="accent1"/>
              </a:solidFill>
              <a:latin typeface="Arial" panose="020B0604020202020204" pitchFamily="34" charset="0"/>
              <a:cs typeface="Arial" panose="020B0604020202020204" pitchFamily="34" charset="0"/>
            </a:endParaRPr>
          </a:p>
        </p:txBody>
      </p:sp>
      <p:sp>
        <p:nvSpPr>
          <p:cNvPr id="14" name="object 5">
            <a:extLst>
              <a:ext uri="{FF2B5EF4-FFF2-40B4-BE49-F238E27FC236}">
                <a16:creationId xmlns:a16="http://schemas.microsoft.com/office/drawing/2014/main" id="{E952DBF4-4481-43E1-AA04-B0FC23BFA5FF}"/>
              </a:ext>
            </a:extLst>
          </p:cNvPr>
          <p:cNvSpPr txBox="1"/>
          <p:nvPr/>
        </p:nvSpPr>
        <p:spPr>
          <a:xfrm>
            <a:off x="9628239" y="3313797"/>
            <a:ext cx="4983908" cy="680314"/>
          </a:xfrm>
          <a:prstGeom prst="rect">
            <a:avLst/>
          </a:prstGeom>
          <a:solidFill>
            <a:schemeClr val="bg1"/>
          </a:solidFill>
        </p:spPr>
        <p:txBody>
          <a:bodyPr vert="horz" wrap="square" lIns="0" tIns="247015" rIns="0" bIns="0" rtlCol="0">
            <a:spAutoFit/>
          </a:bodyPr>
          <a:lstStyle/>
          <a:p>
            <a:pPr marL="766445" indent="-457200">
              <a:lnSpc>
                <a:spcPct val="100000"/>
              </a:lnSpc>
              <a:spcBef>
                <a:spcPts val="1945"/>
              </a:spcBef>
              <a:buFont typeface="Arial" panose="020B0604020202020204" pitchFamily="34" charset="0"/>
              <a:buChar char="•"/>
            </a:pPr>
            <a:r>
              <a:rPr lang="en-US" sz="2800" b="1" spc="-170" dirty="0">
                <a:solidFill>
                  <a:schemeClr val="accent1"/>
                </a:solidFill>
                <a:latin typeface="Arial" panose="020B0604020202020204" pitchFamily="34" charset="0"/>
                <a:cs typeface="Arial" panose="020B0604020202020204" pitchFamily="34" charset="0"/>
              </a:rPr>
              <a:t>Linear Modeling </a:t>
            </a:r>
          </a:p>
        </p:txBody>
      </p:sp>
      <p:sp>
        <p:nvSpPr>
          <p:cNvPr id="15" name="object 5">
            <a:extLst>
              <a:ext uri="{FF2B5EF4-FFF2-40B4-BE49-F238E27FC236}">
                <a16:creationId xmlns:a16="http://schemas.microsoft.com/office/drawing/2014/main" id="{05DC8402-5AD2-4177-B70D-0DB37E744E01}"/>
              </a:ext>
            </a:extLst>
          </p:cNvPr>
          <p:cNvSpPr txBox="1"/>
          <p:nvPr/>
        </p:nvSpPr>
        <p:spPr>
          <a:xfrm>
            <a:off x="9638072" y="5414615"/>
            <a:ext cx="4974075" cy="680314"/>
          </a:xfrm>
          <a:prstGeom prst="rect">
            <a:avLst/>
          </a:prstGeom>
          <a:solidFill>
            <a:schemeClr val="bg1"/>
          </a:solidFill>
        </p:spPr>
        <p:txBody>
          <a:bodyPr vert="horz" wrap="square" lIns="0" tIns="247015" rIns="0" bIns="0" rtlCol="0">
            <a:spAutoFit/>
          </a:bodyPr>
          <a:lstStyle/>
          <a:p>
            <a:pPr marL="766445" indent="-457200">
              <a:lnSpc>
                <a:spcPct val="100000"/>
              </a:lnSpc>
              <a:spcBef>
                <a:spcPts val="1945"/>
              </a:spcBef>
              <a:buFont typeface="Arial" panose="020B0604020202020204" pitchFamily="34" charset="0"/>
              <a:buChar char="•"/>
            </a:pPr>
            <a:r>
              <a:rPr lang="en-US" sz="2800" b="1" spc="-170" dirty="0" err="1">
                <a:solidFill>
                  <a:schemeClr val="accent1"/>
                </a:solidFill>
                <a:latin typeface="Arial" panose="020B0604020202020204" pitchFamily="34" charset="0"/>
                <a:cs typeface="Arial" panose="020B0604020202020204" pitchFamily="34" charset="0"/>
              </a:rPr>
              <a:t>XGBoost</a:t>
            </a:r>
            <a:endParaRPr lang="en-US" sz="2800" b="1" spc="-170" dirty="0">
              <a:solidFill>
                <a:schemeClr val="accent1"/>
              </a:solidFill>
              <a:latin typeface="Arial" panose="020B0604020202020204" pitchFamily="34" charset="0"/>
              <a:cs typeface="Arial" panose="020B0604020202020204" pitchFamily="34" charset="0"/>
            </a:endParaRPr>
          </a:p>
        </p:txBody>
      </p:sp>
      <p:sp>
        <p:nvSpPr>
          <p:cNvPr id="16" name="object 5">
            <a:extLst>
              <a:ext uri="{FF2B5EF4-FFF2-40B4-BE49-F238E27FC236}">
                <a16:creationId xmlns:a16="http://schemas.microsoft.com/office/drawing/2014/main" id="{D9696DF3-E045-4701-A55D-6CE0CFE900C0}"/>
              </a:ext>
            </a:extLst>
          </p:cNvPr>
          <p:cNvSpPr txBox="1"/>
          <p:nvPr/>
        </p:nvSpPr>
        <p:spPr>
          <a:xfrm>
            <a:off x="9645446" y="4344636"/>
            <a:ext cx="4572000" cy="822960"/>
          </a:xfrm>
          <a:prstGeom prst="rect">
            <a:avLst/>
          </a:prstGeom>
          <a:solidFill>
            <a:srgbClr val="2C7ABB"/>
          </a:solidFill>
        </p:spPr>
        <p:txBody>
          <a:bodyPr vert="horz" wrap="square" lIns="0" tIns="247015" rIns="0" bIns="0" rtlCol="0">
            <a:spAutoFit/>
          </a:bodyPr>
          <a:lstStyle/>
          <a:p>
            <a:pPr marL="766445" indent="-457200">
              <a:spcBef>
                <a:spcPts val="1945"/>
              </a:spcBef>
              <a:buFont typeface="Arial" panose="020B0604020202020204" pitchFamily="34" charset="0"/>
              <a:buChar char="•"/>
            </a:pPr>
            <a:r>
              <a:rPr lang="en-US" sz="2800" b="1" spc="-170" dirty="0" err="1">
                <a:solidFill>
                  <a:schemeClr val="bg1"/>
                </a:solidFill>
                <a:latin typeface="Arial" panose="020B0604020202020204" pitchFamily="34" charset="0"/>
                <a:cs typeface="Arial" panose="020B0604020202020204" pitchFamily="34" charset="0"/>
              </a:rPr>
              <a:t>Keras</a:t>
            </a:r>
            <a:r>
              <a:rPr lang="en-US" sz="2800" b="1" spc="-170" dirty="0">
                <a:solidFill>
                  <a:schemeClr val="bg1"/>
                </a:solidFill>
                <a:latin typeface="Arial" panose="020B0604020202020204" pitchFamily="34" charset="0"/>
                <a:cs typeface="Arial" panose="020B0604020202020204" pitchFamily="34" charset="0"/>
              </a:rPr>
              <a:t>: Neural Network</a:t>
            </a:r>
          </a:p>
        </p:txBody>
      </p:sp>
    </p:spTree>
    <p:extLst>
      <p:ext uri="{BB962C8B-B14F-4D97-AF65-F5344CB8AC3E}">
        <p14:creationId xmlns:p14="http://schemas.microsoft.com/office/powerpoint/2010/main" val="19208711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351</TotalTime>
  <Words>433</Words>
  <Application>Microsoft Office PowerPoint</Application>
  <PresentationFormat>Custom</PresentationFormat>
  <Paragraphs>99</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Arial Narrow</vt:lpstr>
      <vt:lpstr>Calibri</vt:lpstr>
      <vt:lpstr>Tahoma</vt:lpstr>
      <vt:lpstr>Office Theme</vt:lpstr>
      <vt:lpstr>PowerPoint Presentation</vt:lpstr>
      <vt:lpstr>P R E S E N T A T I O N F L O W</vt:lpstr>
      <vt:lpstr>Section I</vt:lpstr>
      <vt:lpstr>Section II</vt:lpstr>
      <vt:lpstr>Neural Network Model</vt:lpstr>
      <vt:lpstr>Section III</vt:lpstr>
      <vt:lpstr>i. Linear Regressions: Yielding Similar Results</vt:lpstr>
      <vt:lpstr>i. Linear Regression</vt:lpstr>
      <vt:lpstr>Section III</vt:lpstr>
      <vt:lpstr>ii. Seaborn Library</vt:lpstr>
      <vt:lpstr>ii. Neural Network Model</vt:lpstr>
      <vt:lpstr>Section III</vt:lpstr>
      <vt:lpstr>iii. XGBoost</vt:lpstr>
      <vt:lpstr>IV. Model Selection summary</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Emily Coffield</dc:creator>
  <cp:keywords>DADTwaKRG_I,BADDVnryRu8</cp:keywords>
  <cp:lastModifiedBy>Emily Coffield</cp:lastModifiedBy>
  <cp:revision>138</cp:revision>
  <dcterms:created xsi:type="dcterms:W3CDTF">2019-03-09T17:28:24Z</dcterms:created>
  <dcterms:modified xsi:type="dcterms:W3CDTF">2019-03-20T00:28:02Z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2019-03-09T00:00:00Z</vt:filetime>
  </property>
  <property fmtid="{D5CDD505-2E9C-101B-9397-08002B2CF9AE}" pid="3" name="Creator">
    <vt:lpwstr>Canva</vt:lpwstr>
  </property>
  <property fmtid="{D5CDD505-2E9C-101B-9397-08002B2CF9AE}" pid="4" name="LastSaved">
    <vt:filetime>2019-03-09T00:00:00Z</vt:filetime>
  </property>
</Properties>
</file>